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  <p:sldMasterId id="2147483687" r:id="rId2"/>
  </p:sldMasterIdLst>
  <p:notesMasterIdLst>
    <p:notesMasterId r:id="rId19"/>
  </p:notesMasterIdLst>
  <p:sldIdLst>
    <p:sldId id="271" r:id="rId3"/>
    <p:sldId id="275" r:id="rId4"/>
    <p:sldId id="311" r:id="rId5"/>
    <p:sldId id="307" r:id="rId6"/>
    <p:sldId id="272" r:id="rId7"/>
    <p:sldId id="273" r:id="rId8"/>
    <p:sldId id="261" r:id="rId9"/>
    <p:sldId id="309" r:id="rId10"/>
    <p:sldId id="313" r:id="rId11"/>
    <p:sldId id="314" r:id="rId12"/>
    <p:sldId id="312" r:id="rId13"/>
    <p:sldId id="315" r:id="rId14"/>
    <p:sldId id="316" r:id="rId15"/>
    <p:sldId id="274" r:id="rId16"/>
    <p:sldId id="31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853213183501379E-2"/>
          <c:y val="0.16604708626222886"/>
          <c:w val="0.91314678681649863"/>
          <c:h val="0.7516860377143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Reports of Unlawful Sales of Medical Products on the Internet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1150</c:v>
                </c:pt>
                <c:pt idx="1">
                  <c:v>1179</c:v>
                </c:pt>
                <c:pt idx="2">
                  <c:v>1404</c:v>
                </c:pt>
                <c:pt idx="3">
                  <c:v>1800</c:v>
                </c:pt>
                <c:pt idx="4">
                  <c:v>2280</c:v>
                </c:pt>
                <c:pt idx="5">
                  <c:v>2417</c:v>
                </c:pt>
                <c:pt idx="6">
                  <c:v>2946</c:v>
                </c:pt>
                <c:pt idx="7">
                  <c:v>3601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2F-4FF6-A240-FBD6759F4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889797048"/>
        <c:axId val="889793768"/>
      </c:lineChart>
      <c:catAx>
        <c:axId val="88979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93768"/>
        <c:crosses val="autoZero"/>
        <c:auto val="1"/>
        <c:lblAlgn val="ctr"/>
        <c:lblOffset val="100"/>
        <c:noMultiLvlLbl val="0"/>
      </c:catAx>
      <c:valAx>
        <c:axId val="88979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9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Health Fraud Workload</a:t>
            </a:r>
          </a:p>
        </c:rich>
      </c:tx>
      <c:layout>
        <c:manualLayout>
          <c:xMode val="edge"/>
          <c:yMode val="edge"/>
          <c:x val="0.34217490959003555"/>
          <c:y val="3.9760365529250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4482592300788"/>
          <c:y val="0.14388301843006432"/>
          <c:w val="0.85987026349593665"/>
          <c:h val="0.75962706655576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99819793001756E-2"/>
                  <c:y val="1.40302901948179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8019115535086"/>
                      <c:h val="0.10911048101807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75F-4A2B-AEAC-7A3A7090708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Investigations</c:v>
                </c:pt>
                <c:pt idx="1">
                  <c:v>Cases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F-4A2B-AEAC-7A3A709070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471698113207447E-2"/>
                  <c:y val="1.4031268041740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9046204130136"/>
                      <c:h val="9.4326003106963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F-4A2B-AEAC-7A3A7090708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Investigations</c:v>
                </c:pt>
                <c:pt idx="1">
                  <c:v>Cases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412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F-4A2B-AEAC-7A3A709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179336"/>
        <c:axId val="557176056"/>
      </c:barChart>
      <c:catAx>
        <c:axId val="557179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7176056"/>
        <c:crosses val="autoZero"/>
        <c:auto val="1"/>
        <c:lblAlgn val="ctr"/>
        <c:lblOffset val="100"/>
        <c:noMultiLvlLbl val="0"/>
      </c:catAx>
      <c:valAx>
        <c:axId val="55717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17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4707571930867"/>
          <c:y val="0.92883680224517962"/>
          <c:w val="0.37357103946912296"/>
          <c:h val="5.616398077288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9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4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doesn’t include reports to dedicated COVID reporting mechanisms, OCI reports or other complaints or reports to the agency.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32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images  are located on public domain https://www.flickr.com/photos/fdaphotos/albums/72157713334402986 and WL are posted on FDA’s public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Indirect; but continue to make anti-viral claims specific to COVID or Corona 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509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917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  <p:pic>
        <p:nvPicPr>
          <p:cNvPr id="3" name="Picture 2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5032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729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61461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753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164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113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733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203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374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701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072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9964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9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77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903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293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46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14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90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641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5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scripts/medwatch/index.cfm" TargetMode="External"/><Relationship Id="rId2" Type="http://schemas.openxmlformats.org/officeDocument/2006/relationships/hyperlink" Target="https://www.accessdata.fda.gov/scripts/email/oc/buyonline/english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da.gov/media/76299/downloa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ly.in/explainer-how-why-is-the-novel-corona-virus-named-covid-1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EA5-BCAD-439C-906D-12A119C85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49573"/>
            <a:ext cx="7772400" cy="2550878"/>
          </a:xfrm>
        </p:spPr>
        <p:txBody>
          <a:bodyPr>
            <a:normAutofit fontScale="90000"/>
          </a:bodyPr>
          <a:lstStyle/>
          <a:p>
            <a:r>
              <a:rPr lang="en-US" dirty="0"/>
              <a:t>Dietary Supplements and Regulation Compliance: FDA Interventions with COVID-19 Unproven Medical Claims and Labeling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68E1E-3F23-40B5-A6E9-4EEA9CFEF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LCDR Laura Kennedy</a:t>
            </a:r>
          </a:p>
          <a:p>
            <a:r>
              <a:rPr lang="en-US" sz="2800" dirty="0"/>
              <a:t>Compliance Officer</a:t>
            </a:r>
          </a:p>
          <a:p>
            <a:r>
              <a:rPr lang="en-US" sz="2800" dirty="0"/>
              <a:t>Human and Animal Food Division 4E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9507-7D9D-431C-84EF-2057B75C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5613"/>
            <a:ext cx="8509103" cy="763229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dirty="0"/>
            </a:br>
            <a:br>
              <a:rPr lang="en-US" sz="3200" dirty="0"/>
            </a:br>
            <a:r>
              <a:rPr lang="en-US" sz="3600" dirty="0"/>
              <a:t>So what are we seeing?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Pictures of bottles containing Immune Support intended to boost immunity against COVID-19">
            <a:extLst>
              <a:ext uri="{FF2B5EF4-FFF2-40B4-BE49-F238E27FC236}">
                <a16:creationId xmlns:a16="http://schemas.microsoft.com/office/drawing/2014/main" id="{E01E184F-24C5-4002-A21A-CA92EA139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850" y="2401313"/>
            <a:ext cx="8509000" cy="350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39DE6-48B6-46E0-B544-854F4A432AB8}"/>
              </a:ext>
            </a:extLst>
          </p:cNvPr>
          <p:cNvSpPr txBox="1"/>
          <p:nvPr/>
        </p:nvSpPr>
        <p:spPr>
          <a:xfrm>
            <a:off x="445273" y="1554245"/>
            <a:ext cx="82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Products intended to strengthen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74776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90C6-E4C9-4703-AA7D-26FA08B9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So what are we seeing?</a:t>
            </a:r>
          </a:p>
        </p:txBody>
      </p:sp>
      <p:pic>
        <p:nvPicPr>
          <p:cNvPr id="5" name="Content Placeholder 4" descr="Picture of magnets used for detecting Coronavirus infection">
            <a:extLst>
              <a:ext uri="{FF2B5EF4-FFF2-40B4-BE49-F238E27FC236}">
                <a16:creationId xmlns:a16="http://schemas.microsoft.com/office/drawing/2014/main" id="{A4A72066-D1B7-449C-90B3-9F17C40037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5273" y="1297456"/>
            <a:ext cx="4686793" cy="2123077"/>
          </a:xfrm>
          <a:prstGeom prst="rect">
            <a:avLst/>
          </a:prstGeom>
        </p:spPr>
      </p:pic>
      <p:pic>
        <p:nvPicPr>
          <p:cNvPr id="6" name="Content Placeholder 5" descr="Picture of Copper coin intended to &quot;kill&quot; COVID-19 virus">
            <a:extLst>
              <a:ext uri="{FF2B5EF4-FFF2-40B4-BE49-F238E27FC236}">
                <a16:creationId xmlns:a16="http://schemas.microsoft.com/office/drawing/2014/main" id="{CBF1B7CB-A777-4394-A1EF-5942EB0993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53466" y="3540473"/>
            <a:ext cx="4038600" cy="3042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58D6A-89B5-4E7A-B3F2-FAC178D1B891}"/>
              </a:ext>
            </a:extLst>
          </p:cNvPr>
          <p:cNvSpPr txBox="1"/>
          <p:nvPr/>
        </p:nvSpPr>
        <p:spPr>
          <a:xfrm>
            <a:off x="412503" y="1877406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Biomagnetism for “detecting” virus infection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C1343-7379-4872-A66A-9F989C6CD646}"/>
              </a:ext>
            </a:extLst>
          </p:cNvPr>
          <p:cNvSpPr txBox="1"/>
          <p:nvPr/>
        </p:nvSpPr>
        <p:spPr>
          <a:xfrm>
            <a:off x="505637" y="4826442"/>
            <a:ext cx="309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Copper for “killing viral particles” </a:t>
            </a:r>
          </a:p>
        </p:txBody>
      </p:sp>
    </p:spTree>
    <p:extLst>
      <p:ext uri="{BB962C8B-B14F-4D97-AF65-F5344CB8AC3E}">
        <p14:creationId xmlns:p14="http://schemas.microsoft.com/office/powerpoint/2010/main" val="212187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17DA-4BCF-4ACC-8EFA-5C8B789E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So what are we seeing?</a:t>
            </a:r>
          </a:p>
        </p:txBody>
      </p:sp>
      <p:pic>
        <p:nvPicPr>
          <p:cNvPr id="5" name="Content Placeholder 4" descr="Picture of Essential Oil tinctures intended to prevent Wuhan Corona Virus  ">
            <a:extLst>
              <a:ext uri="{FF2B5EF4-FFF2-40B4-BE49-F238E27FC236}">
                <a16:creationId xmlns:a16="http://schemas.microsoft.com/office/drawing/2014/main" id="{38F464CA-41FE-4186-8F26-8D6CA04D88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1213965"/>
            <a:ext cx="4038600" cy="2215035"/>
          </a:xfrm>
          <a:prstGeom prst="rect">
            <a:avLst/>
          </a:prstGeom>
        </p:spPr>
      </p:pic>
      <p:pic>
        <p:nvPicPr>
          <p:cNvPr id="7" name="Content Placeholder 6" descr="Picture of bottle containing Chlorine Dioxide intended to &quot;cure&quot; or &quot;kill&quot; COVID-19 when ingested. Sold by a religious organization.">
            <a:extLst>
              <a:ext uri="{FF2B5EF4-FFF2-40B4-BE49-F238E27FC236}">
                <a16:creationId xmlns:a16="http://schemas.microsoft.com/office/drawing/2014/main" id="{614AF0C5-2382-4A80-BC4B-ACA6AA141F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90868"/>
            <a:ext cx="4038600" cy="3092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DD857-30A8-4133-A722-A09F17D1548D}"/>
              </a:ext>
            </a:extLst>
          </p:cNvPr>
          <p:cNvSpPr txBox="1"/>
          <p:nvPr/>
        </p:nvSpPr>
        <p:spPr>
          <a:xfrm>
            <a:off x="572494" y="1733384"/>
            <a:ext cx="3506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Essential oils to “rub on top of hands and feet” to prevent Wuhan Corona Virus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7F46D-95D1-4A66-87FD-272AA979F7D2}"/>
              </a:ext>
            </a:extLst>
          </p:cNvPr>
          <p:cNvSpPr txBox="1"/>
          <p:nvPr/>
        </p:nvSpPr>
        <p:spPr>
          <a:xfrm>
            <a:off x="683812" y="4277802"/>
            <a:ext cx="3506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Religious remedies (chlorine dioxide) “cures” or “kills” COVID-19 when ingested</a:t>
            </a:r>
          </a:p>
        </p:txBody>
      </p:sp>
    </p:spTree>
    <p:extLst>
      <p:ext uri="{BB962C8B-B14F-4D97-AF65-F5344CB8AC3E}">
        <p14:creationId xmlns:p14="http://schemas.microsoft.com/office/powerpoint/2010/main" val="112882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3F46-E6FA-4D59-A872-3412B14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560669"/>
            <a:ext cx="8509103" cy="92602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are these firms being told by FDA?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ACC8-9589-4318-8698-56C4F2B5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6106"/>
            <a:ext cx="8509103" cy="509798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Current global outbreak of SARS-CoV-2</a:t>
            </a:r>
          </a:p>
          <a:p>
            <a:pPr lvl="1"/>
            <a:r>
              <a:rPr lang="en-US" sz="1900" dirty="0"/>
              <a:t>January 31, 2020; Declared a public health emergency by HHS  </a:t>
            </a:r>
          </a:p>
          <a:p>
            <a:pPr lvl="1"/>
            <a:r>
              <a:rPr lang="en-US" sz="1900" dirty="0"/>
              <a:t>March 13, 2020 a National Emergency was declared in response to COVID-19</a:t>
            </a:r>
          </a:p>
          <a:p>
            <a:r>
              <a:rPr lang="en-US" sz="2200" dirty="0"/>
              <a:t>Product has been identified on website with COVID related claims</a:t>
            </a:r>
          </a:p>
          <a:p>
            <a:pPr lvl="1"/>
            <a:r>
              <a:rPr lang="en-US" sz="1900" dirty="0"/>
              <a:t>Direct quotes of disease related claims (intended to cure, mitigate, treat or prevent) are stated on Warning Letter</a:t>
            </a:r>
          </a:p>
          <a:p>
            <a:r>
              <a:rPr lang="en-US" sz="2200" dirty="0"/>
              <a:t>Given </a:t>
            </a:r>
            <a:r>
              <a:rPr lang="en-US" sz="2200" b="1" dirty="0"/>
              <a:t>48 hours </a:t>
            </a:r>
            <a:r>
              <a:rPr lang="en-US" sz="2200" dirty="0"/>
              <a:t>to respond with corrective actions</a:t>
            </a:r>
          </a:p>
          <a:p>
            <a:r>
              <a:rPr lang="en-US" sz="2200" dirty="0"/>
              <a:t>Failure to immediately correct the violations cited in this letter may result in legal action, including, without limitation, seizure and injunction.</a:t>
            </a:r>
          </a:p>
          <a:p>
            <a:r>
              <a:rPr lang="en-US" sz="2200" dirty="0"/>
              <a:t>Firm is added to a </a:t>
            </a:r>
            <a:r>
              <a:rPr lang="en-US" sz="2200" b="1" dirty="0"/>
              <a:t>published list </a:t>
            </a:r>
            <a:r>
              <a:rPr lang="en-US" sz="2200" dirty="0"/>
              <a:t>of companies/websites selling products that are false or misleading due to COVID claims and in violation of the FD&amp;C Act</a:t>
            </a:r>
          </a:p>
          <a:p>
            <a:r>
              <a:rPr lang="en-US" sz="2200" dirty="0"/>
              <a:t>Violations of the Federal Trade Commission Act may result in legal action seeking a Federal District Court injunction and an order may require that you </a:t>
            </a:r>
            <a:r>
              <a:rPr lang="en-US" sz="2200" b="1" dirty="0"/>
              <a:t>pay back money </a:t>
            </a:r>
            <a:r>
              <a:rPr lang="en-US" sz="2200" dirty="0"/>
              <a:t>to consumers.</a:t>
            </a:r>
          </a:p>
          <a:p>
            <a:pPr lvl="1"/>
            <a:r>
              <a:rPr lang="en-US" sz="1900" dirty="0"/>
              <a:t>Civil penalties may be up to </a:t>
            </a:r>
            <a:r>
              <a:rPr lang="en-US" sz="1900" b="1" dirty="0"/>
              <a:t>$43,792 per violation </a:t>
            </a:r>
            <a:r>
              <a:rPr lang="en-US" sz="1900" dirty="0"/>
              <a:t>(COVID-19 Consumer Protection Act)</a:t>
            </a:r>
          </a:p>
        </p:txBody>
      </p:sp>
    </p:spTree>
    <p:extLst>
      <p:ext uri="{BB962C8B-B14F-4D97-AF65-F5344CB8AC3E}">
        <p14:creationId xmlns:p14="http://schemas.microsoft.com/office/powerpoint/2010/main" val="162639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6A3C-280E-4228-9CC6-D6C9172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Where can I report websites selling products with fraudulent COVID-19 claims?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6088-AAB4-4670-91EA-518AFE282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224461"/>
            <a:ext cx="8509103" cy="4286043"/>
          </a:xfrm>
        </p:spPr>
        <p:txBody>
          <a:bodyPr>
            <a:noAutofit/>
          </a:bodyPr>
          <a:lstStyle/>
          <a:p>
            <a:r>
              <a:rPr lang="en-US" sz="2000" dirty="0"/>
              <a:t>Please </a:t>
            </a:r>
            <a:r>
              <a:rPr lang="en-US" sz="2000" dirty="0">
                <a:hlinkClick r:id="rId2"/>
              </a:rPr>
              <a:t>report websites</a:t>
            </a:r>
            <a:r>
              <a:rPr lang="en-US" sz="2000" dirty="0"/>
              <a:t> selling products with fraudulent claims about treatment or prevention of COVID-19. If you have experienced a bad reaction to a product sold with COVID-19 claims, report it to the FDA’s MedWatch Adverse Event Reporting program:</a:t>
            </a:r>
          </a:p>
          <a:p>
            <a:r>
              <a:rPr lang="en-US" sz="2000" dirty="0"/>
              <a:t>Complete and submit the report </a:t>
            </a:r>
            <a:r>
              <a:rPr lang="en-US" sz="2000" dirty="0">
                <a:hlinkClick r:id="rId3"/>
              </a:rPr>
              <a:t>online</a:t>
            </a:r>
            <a:r>
              <a:rPr lang="en-US" sz="2000" dirty="0"/>
              <a:t> via </a:t>
            </a:r>
            <a:r>
              <a:rPr lang="en-US" sz="2000" dirty="0">
                <a:hlinkClick r:id="rId3"/>
              </a:rPr>
              <a:t>https://www.accessdata.fda.gov/scripts/medwatch/index.cfm</a:t>
            </a:r>
            <a:r>
              <a:rPr lang="en-US" sz="2000" dirty="0"/>
              <a:t> ; or</a:t>
            </a:r>
          </a:p>
          <a:p>
            <a:r>
              <a:rPr lang="en-US" sz="2000" dirty="0"/>
              <a:t>Download and complete the </a:t>
            </a:r>
            <a:r>
              <a:rPr lang="en-US" sz="2000" dirty="0">
                <a:hlinkClick r:id="rId4" tooltip="MedWatch: The FDA Safety Information and Adverse Reporting Program (PDF)"/>
              </a:rPr>
              <a:t>form</a:t>
            </a:r>
            <a:r>
              <a:rPr lang="en-US" sz="2000" dirty="0"/>
              <a:t>, then submit it via fax at 1-800-FDA-0178.</a:t>
            </a:r>
          </a:p>
          <a:p>
            <a:r>
              <a:rPr lang="en-US" sz="2000" dirty="0"/>
              <a:t>Include as much information as you can about the product that caused the reaction, including the product name, the manufacturer, and the lot number (if available).</a:t>
            </a:r>
          </a:p>
          <a:p>
            <a:r>
              <a:rPr lang="en-US" sz="2000" dirty="0"/>
              <a:t>Contact HAFE4’s FDA’s Consumer Complaint Coordinator</a:t>
            </a:r>
          </a:p>
        </p:txBody>
      </p:sp>
    </p:spTree>
    <p:extLst>
      <p:ext uri="{BB962C8B-B14F-4D97-AF65-F5344CB8AC3E}">
        <p14:creationId xmlns:p14="http://schemas.microsoft.com/office/powerpoint/2010/main" val="4116559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0359-901E-4BD0-B683-EEECCF55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QUESTIONS?</a:t>
            </a:r>
          </a:p>
        </p:txBody>
      </p:sp>
      <p:pic>
        <p:nvPicPr>
          <p:cNvPr id="5" name="Content Placeholder 4" descr="Picture of Corona Virus particle on Question slide">
            <a:extLst>
              <a:ext uri="{FF2B5EF4-FFF2-40B4-BE49-F238E27FC236}">
                <a16:creationId xmlns:a16="http://schemas.microsoft.com/office/drawing/2014/main" id="{46BAF3FB-5C55-4641-8F14-9235CD172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505" y="2009775"/>
            <a:ext cx="7677690" cy="4286250"/>
          </a:xfrm>
        </p:spPr>
      </p:pic>
    </p:spTree>
    <p:extLst>
      <p:ext uri="{BB962C8B-B14F-4D97-AF65-F5344CB8AC3E}">
        <p14:creationId xmlns:p14="http://schemas.microsoft.com/office/powerpoint/2010/main" val="59968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D879-6810-486C-978F-C6603C80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68094"/>
            <a:ext cx="8509103" cy="926020"/>
          </a:xfrm>
        </p:spPr>
        <p:txBody>
          <a:bodyPr>
            <a:normAutofit/>
          </a:bodyPr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EA6A-9B87-4A7F-90EB-B4977491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48" y="1739430"/>
            <a:ext cx="8509103" cy="428604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 2020, U.S. e-Commerce retail growth accelerated by more than 34% in just one year, due to the COVID-19 pandemic.  Online sales increased to over $709 billion, surpassing a level not expected until 2022.  The pandemic-driven circumstances shifted consumer online purchasing to include essential items such as groceries and health care products.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The FDA plays a critical role in ensuring that FDA-regulated products are safe and effective, including products purveyed online, and supports this role through its surveillance and enforcement activities.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1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C03B-3416-4F00-B1E6-336D8494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Definition of Health Fraud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0E80BE3-D899-4A82-9531-C6947052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FDA</a:t>
            </a:r>
            <a:r>
              <a:rPr lang="en-US" altLang="en-US" sz="2200" b="1" dirty="0">
                <a:solidFill>
                  <a:srgbClr val="000000"/>
                </a:solidFill>
              </a:rPr>
              <a:t> Compliance Policy Guide 120.500: </a:t>
            </a:r>
            <a:r>
              <a:rPr lang="en-US" altLang="en-US" sz="2200" dirty="0">
                <a:solidFill>
                  <a:srgbClr val="000000"/>
                </a:solidFill>
              </a:rPr>
              <a:t>The deceptive promotion, advertisement, or sale of products as being effective to diagnose, prevent, cure, treat, or mitigate disease, or to provide a beneficial effect on health, but which have not been scientifically proven safe and effective for such purposes.  </a:t>
            </a:r>
          </a:p>
          <a:p>
            <a:pPr marL="114300" indent="0" defTabSz="914400">
              <a:lnSpc>
                <a:spcPct val="90000"/>
              </a:lnSpc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May be deliberate, or done without adequate knowledge or understanding of the product </a:t>
            </a:r>
            <a:r>
              <a:rPr lang="en-US" altLang="en-US" sz="2200" dirty="0">
                <a:solidFill>
                  <a:srgbClr val="FF0000"/>
                </a:solidFill>
              </a:rPr>
              <a:t>and its harmful effects.</a:t>
            </a:r>
          </a:p>
        </p:txBody>
      </p:sp>
      <p:pic>
        <p:nvPicPr>
          <p:cNvPr id="6" name="Content Placeholder 5" descr="Bottle reading &quot;Miracle Cure! Truly amazing! Works in minutes! Guaranteed!&quot;">
            <a:extLst>
              <a:ext uri="{FF2B5EF4-FFF2-40B4-BE49-F238E27FC236}">
                <a16:creationId xmlns:a16="http://schemas.microsoft.com/office/drawing/2014/main" id="{0214B8EE-9F16-468B-9DD7-6AD688C5E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/>
          </a:blip>
          <a:srcRect r="459"/>
          <a:stretch/>
        </p:blipFill>
        <p:spPr>
          <a:xfrm>
            <a:off x="5110918" y="1640997"/>
            <a:ext cx="3113164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749D3E-5976-4624-82E9-026B60A1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Proliferation</a:t>
            </a:r>
          </a:p>
        </p:txBody>
      </p:sp>
      <p:graphicFrame>
        <p:nvGraphicFramePr>
          <p:cNvPr id="13" name="Content Placeholder 12" descr="Line chart from 2013-2020 showing increased reports of unlawful sales of medical products on internet. Stats increased from 1150-3601. 213% increase in past 7 years.">
            <a:extLst>
              <a:ext uri="{FF2B5EF4-FFF2-40B4-BE49-F238E27FC236}">
                <a16:creationId xmlns:a16="http://schemas.microsoft.com/office/drawing/2014/main" id="{22F4AA1A-F579-4DE3-B04A-9990A9D758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7442502"/>
              </p:ext>
            </p:extLst>
          </p:nvPr>
        </p:nvGraphicFramePr>
        <p:xfrm>
          <a:off x="663677" y="1600200"/>
          <a:ext cx="781664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B956D2-F863-4F53-8A5A-169AE86B98AD}"/>
              </a:ext>
            </a:extLst>
          </p:cNvPr>
          <p:cNvSpPr txBox="1"/>
          <p:nvPr/>
        </p:nvSpPr>
        <p:spPr>
          <a:xfrm>
            <a:off x="2058840" y="2782669"/>
            <a:ext cx="22970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213% increase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 the past 7 years</a:t>
            </a:r>
          </a:p>
        </p:txBody>
      </p:sp>
    </p:spTree>
    <p:extLst>
      <p:ext uri="{BB962C8B-B14F-4D97-AF65-F5344CB8AC3E}">
        <p14:creationId xmlns:p14="http://schemas.microsoft.com/office/powerpoint/2010/main" val="293306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CDA6-293A-45DA-B5F9-84FBD23D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+mn-lt"/>
              </a:rPr>
              <a:t>Why should I be concerned about fraudulent products?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2358-DB84-4C23-BAC0-AF9FEF8E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/>
              <a:t>Have not been evaluated by FDA for safety and effectiveness</a:t>
            </a:r>
          </a:p>
          <a:p>
            <a:r>
              <a:rPr lang="en-US" sz="3300" dirty="0"/>
              <a:t>Might be dangerous to you and your family</a:t>
            </a:r>
          </a:p>
          <a:p>
            <a:r>
              <a:rPr lang="en-US" sz="3300" dirty="0"/>
              <a:t>May cause consumers to possibly delay or stop appropriate treatment  leading to more serious complications</a:t>
            </a:r>
          </a:p>
          <a:p>
            <a:r>
              <a:rPr lang="en-US" sz="3300" dirty="0"/>
              <a:t>Interaction with current medications</a:t>
            </a:r>
          </a:p>
          <a:p>
            <a:r>
              <a:rPr lang="en-US" sz="3300" dirty="0"/>
              <a:t>Economic fraud</a:t>
            </a:r>
          </a:p>
          <a:p>
            <a:r>
              <a:rPr lang="en-US" sz="3300" dirty="0"/>
              <a:t>Prey on desperate and elderly consumers</a:t>
            </a:r>
          </a:p>
          <a:p>
            <a:r>
              <a:rPr lang="en-US" sz="3300" dirty="0"/>
              <a:t>Threatens public health and sound scientific research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4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3F72-204A-471A-8A6C-74F9AAD2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05627"/>
            <a:ext cx="8509103" cy="92602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How do I know if a product is fraudulent?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10EB-7713-419A-BC3A-F9438D10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37693"/>
            <a:ext cx="8509103" cy="42860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Sold online as a supplement/tincture/oil</a:t>
            </a:r>
          </a:p>
          <a:p>
            <a:r>
              <a:rPr lang="en-US" dirty="0"/>
              <a:t>Be suspicious of products that claim to treat a wide range of diseases.</a:t>
            </a:r>
          </a:p>
          <a:p>
            <a:r>
              <a:rPr lang="en-US" dirty="0"/>
              <a:t>Personal testimonials are no substitute for scientific evidence.</a:t>
            </a:r>
          </a:p>
          <a:p>
            <a:r>
              <a:rPr lang="en-US" dirty="0"/>
              <a:t>Few diseases or conditions can be treated quickly, so be suspicious of any therapy claimed as a “quick fix.”</a:t>
            </a:r>
          </a:p>
          <a:p>
            <a:r>
              <a:rPr lang="en-US" dirty="0"/>
              <a:t>If it seems too good to be true, it probably is.</a:t>
            </a:r>
          </a:p>
          <a:p>
            <a:r>
              <a:rPr lang="en-US" dirty="0"/>
              <a:t>“Miracle cures,” which claim scientific breakthroughs or contain secret ingredients, are likely a hoax.</a:t>
            </a:r>
          </a:p>
          <a:p>
            <a:r>
              <a:rPr lang="en-US" dirty="0"/>
              <a:t>Marketed as “research use only” or for “Veterinary Use”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0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40798"/>
            <a:ext cx="8509103" cy="92602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is FDA doing about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48" y="1788767"/>
            <a:ext cx="8509103" cy="42860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Office of Dietary Supplement Branch Assignment</a:t>
            </a:r>
          </a:p>
          <a:p>
            <a:r>
              <a:rPr lang="en-US" sz="2800" dirty="0"/>
              <a:t>Investigations Branch</a:t>
            </a:r>
          </a:p>
          <a:p>
            <a:pPr lvl="1"/>
            <a:r>
              <a:rPr lang="en-US" sz="2400" dirty="0"/>
              <a:t>Online surveillance</a:t>
            </a:r>
          </a:p>
          <a:p>
            <a:pPr lvl="1"/>
            <a:r>
              <a:rPr lang="en-US" sz="2400" dirty="0"/>
              <a:t>Website reviews by Investigators</a:t>
            </a:r>
          </a:p>
          <a:p>
            <a:r>
              <a:rPr lang="en-US" sz="2800" dirty="0"/>
              <a:t>Compliance Branch </a:t>
            </a:r>
          </a:p>
          <a:p>
            <a:pPr lvl="1"/>
            <a:r>
              <a:rPr lang="en-US" sz="2400" dirty="0"/>
              <a:t>Advisory actions and referrals to HFB</a:t>
            </a:r>
          </a:p>
          <a:p>
            <a:r>
              <a:rPr lang="en-US" sz="2800" b="1" dirty="0"/>
              <a:t>Dedicated Health Fraud Branch</a:t>
            </a:r>
          </a:p>
          <a:p>
            <a:r>
              <a:rPr lang="en-US" sz="2800" dirty="0"/>
              <a:t>Office of Criminal Investigations</a:t>
            </a:r>
          </a:p>
          <a:p>
            <a:r>
              <a:rPr lang="en-US" sz="2800" dirty="0"/>
              <a:t>Federal Trade Commission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029-D43C-4876-960A-7BD3241D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COVID-19 Health Fraud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EA39-AAA2-4BCC-8B9D-3258C9011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/>
              <a:t>Workload skyrocketed in 2020: </a:t>
            </a:r>
          </a:p>
          <a:p>
            <a:endParaRPr lang="en-US" dirty="0"/>
          </a:p>
        </p:txBody>
      </p:sp>
      <p:graphicFrame>
        <p:nvGraphicFramePr>
          <p:cNvPr id="6" name="Content Placeholder 5" descr="Bar chart showing Health Fraud Workload Investigations increased from 140 to 412 from 2019-2020 and Cases increased from 76-187 from 2019-2020.">
            <a:extLst>
              <a:ext uri="{FF2B5EF4-FFF2-40B4-BE49-F238E27FC236}">
                <a16:creationId xmlns:a16="http://schemas.microsoft.com/office/drawing/2014/main" id="{54512A5A-483C-47F1-8AD5-723A6811BAE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5038179"/>
              </p:ext>
            </p:extLst>
          </p:nvPr>
        </p:nvGraphicFramePr>
        <p:xfrm>
          <a:off x="4799275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EF521F-CCD4-4431-8B0F-09E5C7229EE8}"/>
              </a:ext>
            </a:extLst>
          </p:cNvPr>
          <p:cNvSpPr txBox="1">
            <a:spLocks/>
          </p:cNvSpPr>
          <p:nvPr/>
        </p:nvSpPr>
        <p:spPr>
          <a:xfrm>
            <a:off x="457200" y="2005782"/>
            <a:ext cx="4248149" cy="75887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1273</a:t>
            </a:r>
            <a:r>
              <a:rPr lang="en-US" sz="1800" dirty="0">
                <a:solidFill>
                  <a:prstClr val="black"/>
                </a:solidFill>
              </a:rPr>
              <a:t> fraudulent products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377 </a:t>
            </a:r>
            <a:r>
              <a:rPr lang="en-US" sz="1800" dirty="0">
                <a:solidFill>
                  <a:prstClr val="black"/>
                </a:solidFill>
              </a:rPr>
              <a:t>fraudulent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COVID-19 Test Kits</a:t>
            </a:r>
          </a:p>
          <a:p>
            <a:endParaRPr lang="en-US" sz="2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C2593E-B288-4FCA-A913-9D901C63CA59}"/>
              </a:ext>
            </a:extLst>
          </p:cNvPr>
          <p:cNvSpPr txBox="1">
            <a:spLocks/>
          </p:cNvSpPr>
          <p:nvPr/>
        </p:nvSpPr>
        <p:spPr>
          <a:xfrm>
            <a:off x="457200" y="2867736"/>
            <a:ext cx="4248149" cy="208592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276</a:t>
            </a:r>
            <a:r>
              <a:rPr lang="en-US" sz="1800" dirty="0">
                <a:solidFill>
                  <a:prstClr val="black"/>
                </a:solidFill>
              </a:rPr>
              <a:t> domain registrar abuse complaints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284 </a:t>
            </a:r>
            <a:r>
              <a:rPr lang="en-US" sz="1800" dirty="0">
                <a:solidFill>
                  <a:prstClr val="black"/>
                </a:solidFill>
              </a:rPr>
              <a:t>online marketplace abuse complaints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146</a:t>
            </a:r>
            <a:r>
              <a:rPr lang="en-US" sz="1800" dirty="0">
                <a:solidFill>
                  <a:prstClr val="black"/>
                </a:solidFill>
              </a:rPr>
              <a:t> warning letters issued 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6</a:t>
            </a:r>
            <a:r>
              <a:rPr lang="en-US" sz="1800" dirty="0">
                <a:solidFill>
                  <a:prstClr val="black"/>
                </a:solidFill>
              </a:rPr>
              <a:t> civil enforcement actions, including </a:t>
            </a:r>
            <a:r>
              <a:rPr lang="en-US" sz="1800" dirty="0">
                <a:solidFill>
                  <a:srgbClr val="FF0000"/>
                </a:solidFill>
              </a:rPr>
              <a:t>4 </a:t>
            </a:r>
            <a:r>
              <a:rPr lang="en-US" sz="1800" dirty="0"/>
              <a:t>Temporary Restraining Orders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Multiple</a:t>
            </a:r>
            <a:r>
              <a:rPr lang="en-US" sz="1800" dirty="0"/>
              <a:t> criminal prosecutions</a:t>
            </a:r>
          </a:p>
          <a:p>
            <a:endParaRPr lang="en-US" sz="2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2704B7-C6D1-43B6-BFC6-11964EEC3CBD}"/>
              </a:ext>
            </a:extLst>
          </p:cNvPr>
          <p:cNvSpPr txBox="1">
            <a:spLocks/>
          </p:cNvSpPr>
          <p:nvPr/>
        </p:nvSpPr>
        <p:spPr>
          <a:xfrm>
            <a:off x="457200" y="4953664"/>
            <a:ext cx="4248149" cy="97483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246%</a:t>
            </a:r>
            <a:r>
              <a:rPr lang="en-US" sz="2000" dirty="0"/>
              <a:t> increase in federal actions initiated</a:t>
            </a:r>
          </a:p>
          <a:p>
            <a:pPr marL="157163" indent="-214313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294% </a:t>
            </a:r>
            <a:r>
              <a:rPr lang="en-US" sz="2000" dirty="0"/>
              <a:t>increase in investigations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94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5489-E770-4505-9A8F-D0C54D69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76797"/>
            <a:ext cx="8509103" cy="92602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So what are we seeing?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713-0D05-4CE4-B504-6FD892AA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2925"/>
            <a:ext cx="8509103" cy="4286043"/>
          </a:xfrm>
        </p:spPr>
        <p:txBody>
          <a:bodyPr>
            <a:normAutofit/>
          </a:bodyPr>
          <a:lstStyle/>
          <a:p>
            <a:r>
              <a:rPr lang="en-US" sz="2800" dirty="0"/>
              <a:t>Products intended to directly affect the virus</a:t>
            </a:r>
          </a:p>
        </p:txBody>
      </p:sp>
      <p:pic>
        <p:nvPicPr>
          <p:cNvPr id="4" name="Picture 3" descr="Picture of Coronavirus tinctures and Tea intended to cure/mitigate/treat/prevent COVID-19.">
            <a:extLst>
              <a:ext uri="{FF2B5EF4-FFF2-40B4-BE49-F238E27FC236}">
                <a16:creationId xmlns:a16="http://schemas.microsoft.com/office/drawing/2014/main" id="{41499D7E-EF3E-4C90-AB11-D936FA1F9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67" y="1971164"/>
            <a:ext cx="7653867" cy="42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940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2FFBF996-2CE9-42B0-A404-4F5923ADED80}" vid="{C3046FCF-1ACA-461C-B9DF-3D0C5EA84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1180</TotalTime>
  <Words>847</Words>
  <Application>Microsoft Office PowerPoint</Application>
  <PresentationFormat>On-screen Show (4:3)</PresentationFormat>
  <Paragraphs>94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Theme2</vt:lpstr>
      <vt:lpstr>Office Theme</vt:lpstr>
      <vt:lpstr>Dietary Supplements and Regulation Compliance: FDA Interventions with COVID-19 Unproven Medical Claims and Labeling Reviews</vt:lpstr>
      <vt:lpstr>Overview</vt:lpstr>
      <vt:lpstr>Definition of Health Fraud </vt:lpstr>
      <vt:lpstr>Online Proliferation</vt:lpstr>
      <vt:lpstr>Why should I be concerned about fraudulent products?</vt:lpstr>
      <vt:lpstr>How do I know if a product is fraudulent?</vt:lpstr>
      <vt:lpstr>What is FDA doing about this?</vt:lpstr>
      <vt:lpstr>COVID-19 Health Fraud Response</vt:lpstr>
      <vt:lpstr>So what are we seeing?</vt:lpstr>
      <vt:lpstr>  So what are we seeing?  </vt:lpstr>
      <vt:lpstr>So what are we seeing?</vt:lpstr>
      <vt:lpstr>So what are we seeing?</vt:lpstr>
      <vt:lpstr>What are these firms being told by FDA?</vt:lpstr>
      <vt:lpstr>Where can I report websites selling products with fraudulent COVID-19 claims?</vt:lpstr>
      <vt:lpstr>QUESTIONS?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Kennedy, Laura</cp:lastModifiedBy>
  <cp:revision>40</cp:revision>
  <dcterms:created xsi:type="dcterms:W3CDTF">2015-10-02T20:33:31Z</dcterms:created>
  <dcterms:modified xsi:type="dcterms:W3CDTF">2021-03-08T14:49:42Z</dcterms:modified>
</cp:coreProperties>
</file>