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282" r:id="rId5"/>
    <p:sldId id="280" r:id="rId6"/>
    <p:sldId id="286" r:id="rId7"/>
    <p:sldId id="283" r:id="rId8"/>
    <p:sldId id="284" r:id="rId9"/>
    <p:sldId id="260" r:id="rId10"/>
    <p:sldId id="287" r:id="rId11"/>
    <p:sldId id="288" r:id="rId12"/>
    <p:sldId id="329" r:id="rId13"/>
    <p:sldId id="263" r:id="rId14"/>
    <p:sldId id="261" r:id="rId15"/>
    <p:sldId id="265" r:id="rId16"/>
    <p:sldId id="289" r:id="rId17"/>
    <p:sldId id="305" r:id="rId18"/>
    <p:sldId id="306" r:id="rId19"/>
    <p:sldId id="307" r:id="rId20"/>
    <p:sldId id="308" r:id="rId21"/>
    <p:sldId id="319" r:id="rId22"/>
    <p:sldId id="309" r:id="rId23"/>
    <p:sldId id="310" r:id="rId24"/>
    <p:sldId id="311" r:id="rId25"/>
    <p:sldId id="314" r:id="rId26"/>
    <p:sldId id="315" r:id="rId27"/>
    <p:sldId id="317" r:id="rId28"/>
    <p:sldId id="318" r:id="rId29"/>
    <p:sldId id="320" r:id="rId30"/>
    <p:sldId id="323" r:id="rId31"/>
    <p:sldId id="322" r:id="rId32"/>
    <p:sldId id="324" r:id="rId33"/>
    <p:sldId id="325" r:id="rId34"/>
    <p:sldId id="326" r:id="rId35"/>
    <p:sldId id="327" r:id="rId36"/>
    <p:sldId id="328" r:id="rId37"/>
    <p:sldId id="279" r:id="rId38"/>
    <p:sldId id="27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F6C3D-2731-47D3-A3FC-8BED2455994B}" v="1649" dt="2021-03-09T23:04:26.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474" autoAdjust="0"/>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3/9/2021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fda.gov/food/food-safety-modernization-act-fsma/fsma-compliance-dates#InternationalAdulteration" TargetMode="External"/><Relationship Id="rId3" Type="http://schemas.openxmlformats.org/officeDocument/2006/relationships/hyperlink" Target="https://www.fda.gov/food/food-safety-modernization-act-fsma/fsma-compliance-dates#HumanFood" TargetMode="External"/><Relationship Id="rId7" Type="http://schemas.openxmlformats.org/officeDocument/2006/relationships/hyperlink" Target="https://www.fda.gov/food/food-safety-modernization-act-fsma/fsma-compliance-dates#Sanita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fda.gov/food/food-safety-modernization-act-fsma/fsma-compliance-dates#FSVP" TargetMode="External"/><Relationship Id="rId5" Type="http://schemas.openxmlformats.org/officeDocument/2006/relationships/hyperlink" Target="https://www.fda.gov/food/food-safety-modernization-act-fsma/fsma-compliance-dates#Produce_Safety" TargetMode="External"/><Relationship Id="rId4" Type="http://schemas.openxmlformats.org/officeDocument/2006/relationships/hyperlink" Target="https://www.fda.gov/food/food-safety-modernization-act-fsma/fsma-compliance-dates#AnimalFoo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damonitor.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fda.gov/Food/GuidanceRegulation/FSMA/ucm378628.htm#compliance_dat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a:t>
            </a:fld>
            <a:endParaRPr lang="en-US" dirty="0"/>
          </a:p>
        </p:txBody>
      </p:sp>
    </p:spTree>
    <p:extLst>
      <p:ext uri="{BB962C8B-B14F-4D97-AF65-F5344CB8AC3E}">
        <p14:creationId xmlns:p14="http://schemas.microsoft.com/office/powerpoint/2010/main" val="159602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Just after FSMA was enacted in 2011, six core teams with cross organizational FDA representation were formed to focus on delivering the highest priority FSMA mandates.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six core teams established  include:  </a:t>
            </a:r>
          </a:p>
          <a:p>
            <a:pPr marL="171450" indent="-171450" eaLnBrk="1" hangingPunct="1">
              <a:buFont typeface="Arial" panose="020B0604020202020204" pitchFamily="34" charset="0"/>
              <a:buChar char="•"/>
            </a:pPr>
            <a:r>
              <a:rPr lang="en-US" altLang="en-US" dirty="0">
                <a:latin typeface="Arial" panose="020B0604020202020204" pitchFamily="34" charset="0"/>
              </a:rPr>
              <a:t>Preventive Standards</a:t>
            </a:r>
          </a:p>
          <a:p>
            <a:pPr marL="171450" indent="-171450" eaLnBrk="1" hangingPunct="1">
              <a:buFont typeface="Arial" panose="020B0604020202020204" pitchFamily="34" charset="0"/>
              <a:buChar char="•"/>
            </a:pPr>
            <a:r>
              <a:rPr lang="en-US" altLang="en-US" dirty="0">
                <a:latin typeface="Arial" panose="020B0604020202020204" pitchFamily="34" charset="0"/>
              </a:rPr>
              <a:t>Inspection and Compliance,  </a:t>
            </a:r>
          </a:p>
          <a:p>
            <a:pPr marL="171450" indent="-171450" eaLnBrk="1" hangingPunct="1">
              <a:buFont typeface="Arial" panose="020B0604020202020204" pitchFamily="34" charset="0"/>
              <a:buChar char="•"/>
            </a:pPr>
            <a:r>
              <a:rPr lang="en-US" altLang="en-US" dirty="0">
                <a:latin typeface="Arial" panose="020B0604020202020204" pitchFamily="34" charset="0"/>
              </a:rPr>
              <a:t>Imports,  </a:t>
            </a:r>
          </a:p>
          <a:p>
            <a:pPr marL="171450" indent="-171450" eaLnBrk="1" hangingPunct="1">
              <a:buFont typeface="Arial" panose="020B0604020202020204" pitchFamily="34" charset="0"/>
              <a:buChar char="•"/>
            </a:pPr>
            <a:r>
              <a:rPr lang="en-US" altLang="en-US" dirty="0">
                <a:latin typeface="Arial" panose="020B0604020202020204" pitchFamily="34" charset="0"/>
              </a:rPr>
              <a:t>Federal / State Integration,  Fees, and Reports and Studies</a:t>
            </a:r>
          </a:p>
          <a:p>
            <a:pPr eaLnBrk="1" hangingPunct="1"/>
            <a:r>
              <a:rPr lang="en-US" altLang="en-US" dirty="0">
                <a:latin typeface="Arial" panose="020B0604020202020204" pitchFamily="34" charset="0"/>
              </a:rPr>
              <a:t>.</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Each core team has been charged with accomplishing specific FSMA deliverables.  As the deliverables have been completed certain workgroups under the teams have been disbanded.  In fact, certain core teams have completed all assigned work and have disbanded including the Fed/State Integration and Reports and Studies Teams.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focus of the </a:t>
            </a:r>
            <a:r>
              <a:rPr lang="en-US" altLang="en-US" b="1" dirty="0">
                <a:latin typeface="Arial" panose="020B0604020202020204" pitchFamily="34" charset="0"/>
              </a:rPr>
              <a:t>Preventive Standards and Imports core teams  </a:t>
            </a:r>
            <a:r>
              <a:rPr lang="en-US" altLang="en-US" dirty="0">
                <a:latin typeface="Arial" panose="020B0604020202020204" pitchFamily="34" charset="0"/>
              </a:rPr>
              <a:t>has been rulemaking including the review of  the thousands of comments received in response to the proposed rules as well as associated guidance development and policy to establish the new  prevention oriented standards mandated by FSMA.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Other core teams, including the </a:t>
            </a:r>
            <a:r>
              <a:rPr lang="en-US" altLang="en-US" b="1" dirty="0">
                <a:latin typeface="Arial" panose="020B0604020202020204" pitchFamily="34" charset="0"/>
              </a:rPr>
              <a:t>Inspection and Compliance and Federal/State Integration core teams</a:t>
            </a:r>
            <a:r>
              <a:rPr lang="en-US" altLang="en-US" dirty="0">
                <a:latin typeface="Arial" panose="020B0604020202020204" pitchFamily="34" charset="0"/>
              </a:rPr>
              <a:t>, have developed many ideas, for how FDA can better oversee the food industry, strengthen the global food safety system, and enhance public health protection. </a:t>
            </a:r>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97750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Prevention is the core principle (Foundation) of the FDA Food Safety Modernization Act </a:t>
            </a:r>
            <a:r>
              <a:rPr lang="en-US" altLang="en-US" dirty="0">
                <a:latin typeface="Arial" panose="020B0604020202020204" pitchFamily="34" charset="0"/>
              </a:rPr>
              <a:t>enacted in 2011</a:t>
            </a:r>
          </a:p>
          <a:p>
            <a:endParaRPr lang="en-US" dirty="0">
              <a:latin typeface="Arial" panose="020B0604020202020204" pitchFamily="34" charset="0"/>
            </a:endParaRPr>
          </a:p>
          <a:p>
            <a:r>
              <a:rPr lang="en-US" sz="1200" b="0" i="0" kern="1200" dirty="0">
                <a:solidFill>
                  <a:schemeClr val="tx1"/>
                </a:solidFill>
                <a:effectLst/>
                <a:latin typeface="+mn-lt"/>
                <a:ea typeface="+mn-ea"/>
                <a:cs typeface="+mn-cs"/>
              </a:rPr>
              <a:t>The rule mandates to require comprehensive, science-based preventive controls across the food supply, including pet food and animal feed.</a:t>
            </a:r>
          </a:p>
          <a:p>
            <a:r>
              <a:rPr lang="en-US" altLang="en-US" sz="2400" dirty="0"/>
              <a:t>Comprehensive preventive controls for food and feed facilities  </a:t>
            </a:r>
          </a:p>
          <a:p>
            <a:pPr lvl="1"/>
            <a:r>
              <a:rPr lang="en-US" altLang="en-US" sz="2400" dirty="0"/>
              <a:t>Prevention is not new, but Congress gave FDA explicit authority to use the tool more broadly</a:t>
            </a:r>
          </a:p>
          <a:p>
            <a:pPr lvl="1"/>
            <a:r>
              <a:rPr lang="en-US" altLang="en-US" sz="2400" dirty="0"/>
              <a:t>Strengthens accountability for prevention</a:t>
            </a:r>
          </a:p>
          <a:p>
            <a:r>
              <a:rPr lang="en-US" altLang="en-US" sz="2400" dirty="0"/>
              <a:t>Produce Safety Standards</a:t>
            </a:r>
          </a:p>
          <a:p>
            <a:r>
              <a:rPr lang="en-US" altLang="en-US" sz="2400" dirty="0"/>
              <a:t>Foreign Supplier Verification Program</a:t>
            </a:r>
          </a:p>
          <a:p>
            <a:r>
              <a:rPr lang="en-US" altLang="en-US" sz="2400" dirty="0"/>
              <a:t>Third Party Accreditation</a:t>
            </a:r>
          </a:p>
          <a:p>
            <a:r>
              <a:rPr lang="en-US" altLang="en-US" sz="2400" dirty="0"/>
              <a:t>Intentional adulteration standards (Food Defense)</a:t>
            </a:r>
          </a:p>
          <a:p>
            <a:r>
              <a:rPr lang="en-US" altLang="en-US" sz="2400" dirty="0"/>
              <a:t>Sanitary Transportation</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377000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FSMA recognizes that preventive control standards improve food safety only to the extent that producers and processors comply with them. </a:t>
            </a:r>
          </a:p>
          <a:p>
            <a:r>
              <a:rPr lang="en-US" sz="1200" b="0" i="0" kern="1200" dirty="0">
                <a:solidFill>
                  <a:schemeClr val="tx1"/>
                </a:solidFill>
                <a:effectLst/>
                <a:latin typeface="+mn-lt"/>
                <a:ea typeface="+mn-ea"/>
                <a:cs typeface="+mn-cs"/>
              </a:rPr>
              <a:t>FSMA provides the FDA with new authority to conduct inspections and ensure 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Mandated inspection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mandated inspection frequency</a:t>
            </a:r>
            <a:r>
              <a:rPr lang="en-US" sz="1200" b="0" i="0" kern="1200" dirty="0">
                <a:solidFill>
                  <a:schemeClr val="tx1"/>
                </a:solidFill>
                <a:effectLst/>
                <a:latin typeface="+mn-lt"/>
                <a:ea typeface="+mn-ea"/>
                <a:cs typeface="+mn-cs"/>
              </a:rPr>
              <a:t>, based on risk, for food and feed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high-risk domestic facilities must be inspected within five years of enactment and no less than every three years thereafter.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Records access-</a:t>
            </a:r>
            <a:r>
              <a:rPr lang="en-US" sz="1200" b="0" i="0" kern="1200" dirty="0">
                <a:solidFill>
                  <a:schemeClr val="tx1"/>
                </a:solidFill>
                <a:effectLst/>
                <a:latin typeface="+mn-lt"/>
                <a:ea typeface="+mn-ea"/>
                <a:cs typeface="+mn-cs"/>
              </a:rPr>
              <a:t>FDA will have access to records, including industry food safety plans and the records firms will be required to keep documenting implementation of their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Testing by accredited laboratories-</a:t>
            </a:r>
            <a:r>
              <a:rPr lang="en-US" sz="1200" b="0" i="0" kern="1200" dirty="0">
                <a:solidFill>
                  <a:schemeClr val="tx1"/>
                </a:solidFill>
                <a:effectLst/>
                <a:latin typeface="+mn-lt"/>
                <a:ea typeface="+mn-ea"/>
                <a:cs typeface="+mn-cs"/>
              </a:rPr>
              <a:t>FSMA requires certain food testing to be carried out by accredited laboratories and directs the FDA to establish a program for laboratory accreditation to ensure that U.S. food testing laboratories meet high- quality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Environmental Monitoring</a:t>
            </a:r>
            <a:r>
              <a:rPr lang="en-US" sz="1200" b="0" i="0" kern="1200" dirty="0">
                <a:solidFill>
                  <a:schemeClr val="tx1"/>
                </a:solidFill>
                <a:effectLst/>
                <a:latin typeface="+mn-lt"/>
                <a:ea typeface="+mn-ea"/>
                <a:cs typeface="+mn-cs"/>
              </a:rPr>
              <a:t>-During EI the CSO will look for any areas and niches that they feel may be a harborage point for bacteria.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Will take anywhere form 150- 200 swabs depending on how big the facility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May sample take raw material samples as well as finished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 Response to contaminants/violations</a:t>
            </a:r>
          </a:p>
          <a:p>
            <a:r>
              <a:rPr lang="en-US" sz="1200" b="1" i="0" kern="1200" dirty="0">
                <a:solidFill>
                  <a:schemeClr val="tx1"/>
                </a:solidFill>
                <a:effectLst/>
                <a:latin typeface="+mn-lt"/>
                <a:ea typeface="+mn-ea"/>
                <a:cs typeface="+mn-cs"/>
              </a:rPr>
              <a:t>Mandatory recall-</a:t>
            </a:r>
            <a:r>
              <a:rPr lang="en-US" b="1" dirty="0"/>
              <a:t> </a:t>
            </a:r>
            <a:r>
              <a:rPr lang="en-US" dirty="0"/>
              <a:t>FSMA provides the FDA with authority to issue a mandatory recall when a company fails to voluntarily recall unsafe food after being asked to by the FDA.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Expanded </a:t>
            </a:r>
            <a:r>
              <a:rPr lang="en-US" sz="1200" b="1" i="0" kern="1200" dirty="0">
                <a:solidFill>
                  <a:schemeClr val="tx1"/>
                </a:solidFill>
                <a:effectLst/>
                <a:latin typeface="+mn-lt"/>
                <a:ea typeface="+mn-ea"/>
                <a:cs typeface="+mn-cs"/>
              </a:rPr>
              <a:t>Administrative Detention- </a:t>
            </a:r>
            <a:r>
              <a:rPr lang="en-US" dirty="0"/>
              <a:t>FSMA provides the FDA with a more flexible standard for administratively detaining products that are potentially in violation of the law (administrative detention is the procedure the FDA uses to keep suspect food from being moved).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Suspension of Registration- </a:t>
            </a:r>
            <a:r>
              <a:rPr lang="en-US" dirty="0"/>
              <a:t>FDA can suspend registration of a facility if it determines that the food poses a reasonable probability of serious adverse health consequences or death. (SAHCODHA). A facility that is under suspension is prohibited from distributing food.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Enhanced product tracing abilities- </a:t>
            </a:r>
            <a:r>
              <a:rPr lang="en-US" dirty="0"/>
              <a:t>system establish to enhance its ability to track and trace both domestic and imported foods. </a:t>
            </a:r>
          </a:p>
          <a:p>
            <a:r>
              <a:rPr lang="en-US" dirty="0"/>
              <a:t>                                                            -methods to rapidly and </a:t>
            </a:r>
            <a:r>
              <a:rPr lang="en-US" b="1" dirty="0"/>
              <a:t>effectively identify recipients </a:t>
            </a:r>
            <a:r>
              <a:rPr lang="en-US" dirty="0"/>
              <a:t>of food to prevent or control a food borne illness outbreak. </a:t>
            </a:r>
          </a:p>
          <a:p>
            <a:r>
              <a:rPr lang="en-US" sz="1200" b="1" i="0" kern="1200" dirty="0">
                <a:solidFill>
                  <a:schemeClr val="tx1"/>
                </a:solidFill>
                <a:effectLst/>
                <a:latin typeface="+mn-lt"/>
                <a:ea typeface="+mn-ea"/>
                <a:cs typeface="+mn-cs"/>
              </a:rPr>
              <a:t>Additional Record keeping for High Risk Foods- the rule </a:t>
            </a:r>
            <a:r>
              <a:rPr lang="en-US" dirty="0"/>
              <a:t>expands access to records of </a:t>
            </a:r>
            <a:r>
              <a:rPr lang="en-US" b="1" u="sng" dirty="0"/>
              <a:t>related products </a:t>
            </a:r>
            <a:r>
              <a:rPr lang="en-US" dirty="0"/>
              <a:t>if reasonable belief that they are likely to be affected in similar manner than food at issue---(risk) ---</a:t>
            </a:r>
          </a:p>
          <a:p>
            <a:r>
              <a:rPr lang="en-US" b="1" dirty="0"/>
              <a:t>Prior Authority</a:t>
            </a:r>
            <a:r>
              <a:rPr lang="en-US" dirty="0"/>
              <a:t>-consisted of access records for food at issue.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baseline="0" dirty="0"/>
          </a:p>
          <a:p>
            <a:endParaRPr lang="en-US" baseline="0" dirty="0"/>
          </a:p>
          <a:p>
            <a:endParaRPr lang="en-US" baseline="0" dirty="0"/>
          </a:p>
          <a:p>
            <a:endParaRPr lang="en-US" baseline="0" dirty="0"/>
          </a:p>
          <a:p>
            <a:endParaRPr lang="en-US" baseline="0" dirty="0"/>
          </a:p>
          <a:p>
            <a:endParaRPr lang="es-ES" sz="1200" kern="1200" baseline="0" dirty="0">
              <a:solidFill>
                <a:schemeClr val="tx1"/>
              </a:solidFill>
              <a:effectLst/>
              <a:latin typeface="+mn-lt"/>
              <a:ea typeface="+mn-ea"/>
              <a:cs typeface="+mn-cs"/>
            </a:endParaRPr>
          </a:p>
          <a:p>
            <a:r>
              <a:rPr lang="es-ES" sz="1200" kern="1200" baseline="0" dirty="0">
                <a:solidFill>
                  <a:schemeClr val="tx1"/>
                </a:solidFill>
                <a:effectLst/>
                <a:latin typeface="+mn-lt"/>
                <a:ea typeface="+mn-ea"/>
                <a:cs typeface="+mn-cs"/>
              </a:rPr>
              <a:t> </a:t>
            </a:r>
            <a:endParaRPr lang="en-US" baseline="0" dirty="0">
              <a:effectLst/>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404989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13</a:t>
            </a:fld>
            <a:endParaRPr lang="en-US" dirty="0"/>
          </a:p>
        </p:txBody>
      </p:sp>
    </p:spTree>
    <p:extLst>
      <p:ext uri="{BB962C8B-B14F-4D97-AF65-F5344CB8AC3E}">
        <p14:creationId xmlns:p14="http://schemas.microsoft.com/office/powerpoint/2010/main" val="127608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ECFE569-3F93-413B-BA02-FFC54DC701D6}"/>
              </a:ext>
            </a:extLst>
          </p:cNvPr>
          <p:cNvSpPr>
            <a:spLocks noGrp="1" noChangeArrowheads="1"/>
          </p:cNvSpPr>
          <p:nvPr>
            <p:ph type="sldNum" sz="quarter" idx="5"/>
          </p:nvPr>
        </p:nvSpPr>
        <p:spPr>
          <a:ln/>
        </p:spPr>
        <p:txBody>
          <a:bodyPr/>
          <a:lstStyle/>
          <a:p>
            <a:r>
              <a:rPr lang="en-US" altLang="en-US"/>
              <a:t>Page #</a:t>
            </a:r>
            <a:fld id="{838B3B41-E588-4B8C-875E-A5EE4456D01F}" type="slidenum">
              <a:rPr lang="en-US" altLang="en-US"/>
              <a:pPr/>
              <a:t>14</a:t>
            </a:fld>
            <a:endParaRPr lang="en-US" altLang="en-US"/>
          </a:p>
        </p:txBody>
      </p:sp>
      <p:sp>
        <p:nvSpPr>
          <p:cNvPr id="125954" name="Rectangle 2">
            <a:extLst>
              <a:ext uri="{FF2B5EF4-FFF2-40B4-BE49-F238E27FC236}">
                <a16:creationId xmlns:a16="http://schemas.microsoft.com/office/drawing/2014/main" id="{9E147417-C138-4015-B27E-75A5B815ACF7}"/>
              </a:ext>
            </a:extLst>
          </p:cNvPr>
          <p:cNvSpPr>
            <a:spLocks noGrp="1" noRot="1" noChangeAspect="1" noChangeArrowheads="1" noTextEdit="1"/>
          </p:cNvSpPr>
          <p:nvPr>
            <p:ph type="sldImg"/>
          </p:nvPr>
        </p:nvSpPr>
        <p:spPr>
          <a:xfrm>
            <a:off x="1200150" y="703263"/>
            <a:ext cx="4686300" cy="3514725"/>
          </a:xfrm>
          <a:ln/>
        </p:spPr>
      </p:sp>
      <p:sp>
        <p:nvSpPr>
          <p:cNvPr id="125955" name="Rectangle 3">
            <a:extLst>
              <a:ext uri="{FF2B5EF4-FFF2-40B4-BE49-F238E27FC236}">
                <a16:creationId xmlns:a16="http://schemas.microsoft.com/office/drawing/2014/main" id="{5258FD90-494F-472B-BF81-2556AE03483B}"/>
              </a:ext>
            </a:extLst>
          </p:cNvPr>
          <p:cNvSpPr>
            <a:spLocks noGrp="1" noChangeArrowheads="1"/>
          </p:cNvSpPr>
          <p:nvPr>
            <p:ph type="body" idx="1"/>
          </p:nvPr>
        </p:nvSpPr>
        <p:spPr>
          <a:xfrm>
            <a:off x="709613" y="4452938"/>
            <a:ext cx="5667375" cy="4216400"/>
          </a:xfrm>
          <a:noFill/>
        </p:spPr>
        <p:txBody>
          <a:bodyPr lIns="92290" tIns="46145" rIns="92290" bIns="46145"/>
          <a:lstStyle/>
          <a:p>
            <a:r>
              <a:rPr lang="en-US" altLang="en-US" b="1" dirty="0"/>
              <a:t>Sec. 301. Foreign supplier verification program</a:t>
            </a:r>
          </a:p>
          <a:p>
            <a:r>
              <a:rPr lang="en-US" altLang="en-US" dirty="0"/>
              <a:t>Requires importers to verify their suppliers use risk-based preventive controls that provide same level of protection as U.S. requirements and that product is not adulterated or misbranded.</a:t>
            </a:r>
          </a:p>
          <a:p>
            <a:r>
              <a:rPr lang="en-US" altLang="en-US" b="1" dirty="0"/>
              <a:t>Sec. 302. Voluntary qualified importer program</a:t>
            </a:r>
          </a:p>
          <a:p>
            <a:r>
              <a:rPr lang="en-US" altLang="en-US" dirty="0"/>
              <a:t>Allows for expedited review and entry of products from qualified importers received from certified facilities</a:t>
            </a:r>
          </a:p>
          <a:p>
            <a:r>
              <a:rPr lang="en-US" altLang="en-US" b="1" dirty="0"/>
              <a:t>Sec. 303. Certification for high-risk food imports</a:t>
            </a:r>
          </a:p>
          <a:p>
            <a:r>
              <a:rPr lang="en-US" altLang="en-US" dirty="0"/>
              <a:t>FDA has discretionary authority to require assurances of compliance for high-risk foods</a:t>
            </a:r>
          </a:p>
          <a:p>
            <a:endParaRPr lang="es-CR"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E3525"/>
                </a:solidFill>
                <a:effectLst/>
                <a:uLnTx/>
                <a:uFillTx/>
                <a:latin typeface="Arial"/>
              </a:rPr>
              <a:t>State partners will play</a:t>
            </a:r>
            <a:r>
              <a:rPr kumimoji="0" lang="en-US" sz="2000" b="0" i="0" u="none" strike="noStrike" kern="1200" cap="none" spc="0" normalizeH="0" noProof="0" dirty="0">
                <a:ln>
                  <a:noFill/>
                </a:ln>
                <a:solidFill>
                  <a:srgbClr val="4E3525"/>
                </a:solidFill>
                <a:effectLst/>
                <a:uLnTx/>
                <a:uFillTx/>
                <a:latin typeface="Arial"/>
              </a:rPr>
              <a:t> a significant role in FSMA inspections</a:t>
            </a:r>
          </a:p>
          <a:p>
            <a:pPr marL="800100" lvl="1" indent="-342900">
              <a:buFont typeface="Wingdings" panose="05000000000000000000" pitchFamily="2" charset="2"/>
              <a:buChar char="ü"/>
              <a:defRPr/>
            </a:pPr>
            <a:r>
              <a:rPr lang="en-US" sz="2000" baseline="0" dirty="0">
                <a:solidFill>
                  <a:srgbClr val="4E3525"/>
                </a:solidFill>
                <a:latin typeface="Arial"/>
              </a:rPr>
              <a:t>State</a:t>
            </a:r>
            <a:r>
              <a:rPr lang="en-US" sz="2000" dirty="0">
                <a:solidFill>
                  <a:srgbClr val="4E3525"/>
                </a:solidFill>
                <a:latin typeface="Arial"/>
              </a:rPr>
              <a:t> </a:t>
            </a:r>
            <a:r>
              <a:rPr lang="en-US" sz="2000" baseline="0" dirty="0">
                <a:solidFill>
                  <a:srgbClr val="4E3525"/>
                </a:solidFill>
                <a:latin typeface="Arial"/>
              </a:rPr>
              <a:t>Dept.</a:t>
            </a:r>
            <a:r>
              <a:rPr lang="en-US" sz="2000" dirty="0">
                <a:solidFill>
                  <a:srgbClr val="4E3525"/>
                </a:solidFill>
                <a:latin typeface="Arial"/>
              </a:rPr>
              <a:t> of Ag for Produce Safety Rule</a:t>
            </a:r>
          </a:p>
          <a:p>
            <a:pPr marL="800100" lvl="1" indent="-342900">
              <a:buFont typeface="Wingdings" panose="05000000000000000000" pitchFamily="2" charset="2"/>
              <a:buChar char="ü"/>
              <a:defRPr/>
            </a:pPr>
            <a:r>
              <a:rPr lang="en-US" sz="2000" dirty="0">
                <a:solidFill>
                  <a:srgbClr val="4E3525"/>
                </a:solidFill>
                <a:latin typeface="Arial"/>
              </a:rPr>
              <a:t>Sate Dept. of Public Health for other rules</a:t>
            </a:r>
            <a:endParaRPr kumimoji="0" lang="en-US" sz="2000" b="0" i="0" u="none" strike="noStrike" kern="1200" cap="none" spc="0" normalizeH="0" baseline="0" noProof="0" dirty="0">
              <a:ln>
                <a:noFill/>
              </a:ln>
              <a:solidFill>
                <a:srgbClr val="4E3525"/>
              </a:solidFill>
              <a:effectLst/>
              <a:uLnTx/>
              <a:uFillTx/>
              <a:latin typeface="Arial"/>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rgbClr val="4E3525"/>
                </a:solidFill>
                <a:latin typeface="Arial"/>
              </a:rPr>
              <a:t>States are </a:t>
            </a:r>
            <a:r>
              <a:rPr kumimoji="0" lang="en-US" sz="2000" b="0" i="0" u="none" strike="noStrike" kern="1200" cap="none" spc="0" normalizeH="0" baseline="0" noProof="0" dirty="0">
                <a:ln>
                  <a:noFill/>
                </a:ln>
                <a:solidFill>
                  <a:srgbClr val="4E3525"/>
                </a:solidFill>
                <a:effectLst/>
                <a:uLnTx/>
                <a:uFillTx/>
                <a:latin typeface="Arial"/>
              </a:rPr>
              <a:t>developing and maintaining a farm/firm inventory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E3525"/>
                </a:solidFill>
                <a:effectLst/>
                <a:uLnTx/>
                <a:uFillTx/>
                <a:latin typeface="Arial"/>
              </a:rPr>
              <a:t>Investment</a:t>
            </a:r>
            <a:r>
              <a:rPr kumimoji="0" lang="en-US" sz="2000" b="0" i="0" u="none" strike="noStrike" kern="1200" cap="none" spc="0" normalizeH="0" noProof="0" dirty="0">
                <a:ln>
                  <a:noFill/>
                </a:ln>
                <a:solidFill>
                  <a:srgbClr val="4E3525"/>
                </a:solidFill>
                <a:effectLst/>
                <a:uLnTx/>
                <a:uFillTx/>
                <a:latin typeface="Arial"/>
              </a:rPr>
              <a:t> in State</a:t>
            </a:r>
            <a:r>
              <a:rPr kumimoji="0" lang="en-US" sz="2000" b="0" i="0" u="none" strike="noStrike" kern="1200" cap="none" spc="0" normalizeH="0" baseline="0" noProof="0" dirty="0">
                <a:ln>
                  <a:noFill/>
                </a:ln>
                <a:solidFill>
                  <a:srgbClr val="4E3525"/>
                </a:solidFill>
                <a:effectLst/>
                <a:uLnTx/>
                <a:uFillTx/>
                <a:latin typeface="Arial"/>
              </a:rPr>
              <a:t> program infrastructure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4E3525"/>
                </a:solidFill>
                <a:effectLst/>
                <a:uLnTx/>
                <a:uFillTx/>
                <a:latin typeface="Arial"/>
              </a:rPr>
              <a:t>Evaluating State legislative or regulatory authority</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15</a:t>
            </a:fld>
            <a:endParaRPr lang="en-US" dirty="0"/>
          </a:p>
        </p:txBody>
      </p:sp>
    </p:spTree>
    <p:extLst>
      <p:ext uri="{BB962C8B-B14F-4D97-AF65-F5344CB8AC3E}">
        <p14:creationId xmlns:p14="http://schemas.microsoft.com/office/powerpoint/2010/main" val="126298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16</a:t>
            </a:fld>
            <a:endParaRPr lang="en-US" dirty="0"/>
          </a:p>
        </p:txBody>
      </p:sp>
    </p:spTree>
    <p:extLst>
      <p:ext uri="{BB962C8B-B14F-4D97-AF65-F5344CB8AC3E}">
        <p14:creationId xmlns:p14="http://schemas.microsoft.com/office/powerpoint/2010/main" val="36441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FDA published seven major rules under FSMA, each of which created new requirements that put more responsibility on industry to prevent contamination of the U.S. food supply rather than reacting to it.</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these changes are properly implemented over the next several years, the food industry will benefit from fewer recalls, and consumers will benefit from fewer occurrences of foodborne illness outbreaks. This should result in a rare win-win situation in which government and industry work together to help the public and reduce risks in the industry.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will briefly discuss the FSMA’s rules, as well as compliance dates</a:t>
            </a:r>
            <a:endParaRPr lang="en-US" b="1" dirty="0"/>
          </a:p>
        </p:txBody>
      </p:sp>
      <p:sp>
        <p:nvSpPr>
          <p:cNvPr id="4" name="Slide Number Placeholder 3"/>
          <p:cNvSpPr>
            <a:spLocks noGrp="1"/>
          </p:cNvSpPr>
          <p:nvPr>
            <p:ph type="sldNum" sz="quarter" idx="5"/>
          </p:nvPr>
        </p:nvSpPr>
        <p:spPr/>
        <p:txBody>
          <a:bodyPr/>
          <a:lstStyle/>
          <a:p>
            <a:fld id="{70488F4B-C8AB-4DED-82A3-6F6C06D43A36}" type="slidenum">
              <a:rPr lang="en-US" smtClean="0"/>
              <a:t>17</a:t>
            </a:fld>
            <a:endParaRPr lang="en-US" dirty="0"/>
          </a:p>
        </p:txBody>
      </p:sp>
    </p:spTree>
    <p:extLst>
      <p:ext uri="{BB962C8B-B14F-4D97-AF65-F5344CB8AC3E}">
        <p14:creationId xmlns:p14="http://schemas.microsoft.com/office/powerpoint/2010/main" val="368938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FSMA includes several different regulations, often referred to as the seven pillars:</a:t>
            </a:r>
            <a:endParaRPr lang="en-US" sz="1600" b="1" i="0" u="sng" kern="1200" dirty="0">
              <a:solidFill>
                <a:schemeClr val="tx1"/>
              </a:solidFill>
              <a:effectLst/>
              <a:latin typeface="+mn-lt"/>
              <a:ea typeface="+mn-ea"/>
              <a:cs typeface="+mn-cs"/>
              <a:hlinkClick r:id="rId3"/>
            </a:endParaRPr>
          </a:p>
          <a:p>
            <a:endParaRPr lang="en-US" sz="1600" b="1" i="0" u="sng" kern="1200" dirty="0">
              <a:solidFill>
                <a:schemeClr val="tx1"/>
              </a:solidFill>
              <a:effectLst/>
              <a:latin typeface="+mn-lt"/>
              <a:ea typeface="+mn-ea"/>
              <a:cs typeface="+mn-cs"/>
              <a:hlinkClick r:id="rId3"/>
            </a:endParaRPr>
          </a:p>
          <a:p>
            <a:r>
              <a:rPr lang="en-US" sz="1600" b="1" i="0" u="sng" kern="1200" dirty="0">
                <a:solidFill>
                  <a:schemeClr val="tx1"/>
                </a:solidFill>
                <a:effectLst/>
                <a:latin typeface="+mn-lt"/>
                <a:ea typeface="+mn-ea"/>
                <a:cs typeface="+mn-cs"/>
                <a:hlinkClick r:id="rId3"/>
              </a:rPr>
              <a:t>Preventive Controls for Human Food (Part 117)</a:t>
            </a:r>
            <a:endParaRPr lang="en-US" sz="1600" b="1" i="0" kern="1200" dirty="0">
              <a:solidFill>
                <a:schemeClr val="tx1"/>
              </a:solidFill>
              <a:effectLst/>
              <a:latin typeface="+mn-lt"/>
              <a:ea typeface="+mn-ea"/>
              <a:cs typeface="+mn-cs"/>
            </a:endParaRPr>
          </a:p>
          <a:p>
            <a:r>
              <a:rPr lang="en-US" sz="1600" b="1" i="0" u="none" strike="noStrike" kern="1200" dirty="0">
                <a:solidFill>
                  <a:schemeClr val="tx1"/>
                </a:solidFill>
                <a:effectLst/>
                <a:latin typeface="+mn-lt"/>
                <a:ea typeface="+mn-ea"/>
                <a:cs typeface="+mn-cs"/>
                <a:hlinkClick r:id="rId4"/>
              </a:rPr>
              <a:t>Preventive Controls for Animal Food (Part 507)</a:t>
            </a:r>
            <a:endParaRPr lang="en-US" sz="1600" b="1" i="0" kern="1200" dirty="0">
              <a:solidFill>
                <a:schemeClr val="tx1"/>
              </a:solidFill>
              <a:effectLst/>
              <a:latin typeface="+mn-lt"/>
              <a:ea typeface="+mn-ea"/>
              <a:cs typeface="+mn-cs"/>
            </a:endParaRPr>
          </a:p>
          <a:p>
            <a:r>
              <a:rPr lang="en-US" sz="1600" b="1" i="0" u="none" strike="noStrike" kern="1200" dirty="0">
                <a:solidFill>
                  <a:schemeClr val="tx1"/>
                </a:solidFill>
                <a:effectLst/>
                <a:latin typeface="+mn-lt"/>
                <a:ea typeface="+mn-ea"/>
                <a:cs typeface="+mn-cs"/>
                <a:hlinkClick r:id="rId5"/>
              </a:rPr>
              <a:t>Produce Safety (Part 112)</a:t>
            </a:r>
            <a:r>
              <a:rPr lang="en-US" sz="1600" b="1" i="0" kern="1200" dirty="0">
                <a:solidFill>
                  <a:schemeClr val="tx1"/>
                </a:solidFill>
                <a:effectLst/>
                <a:latin typeface="+mn-lt"/>
                <a:ea typeface="+mn-ea"/>
                <a:cs typeface="+mn-cs"/>
              </a:rPr>
              <a:t> </a:t>
            </a:r>
          </a:p>
          <a:p>
            <a:r>
              <a:rPr lang="en-US" sz="1600" b="1" i="0" u="none" strike="noStrike" kern="1200" dirty="0">
                <a:solidFill>
                  <a:schemeClr val="tx1"/>
                </a:solidFill>
                <a:effectLst/>
                <a:latin typeface="+mn-lt"/>
                <a:ea typeface="+mn-ea"/>
                <a:cs typeface="+mn-cs"/>
                <a:hlinkClick r:id="rId6"/>
              </a:rPr>
              <a:t>Foreign Supplier Verification (Part 1, Subpart L)</a:t>
            </a:r>
            <a:r>
              <a:rPr lang="en-US" sz="1600" b="1" i="0" kern="1200" dirty="0">
                <a:solidFill>
                  <a:schemeClr val="tx1"/>
                </a:solidFill>
                <a:effectLst/>
                <a:latin typeface="+mn-lt"/>
                <a:ea typeface="+mn-ea"/>
                <a:cs typeface="+mn-cs"/>
              </a:rPr>
              <a:t> </a:t>
            </a:r>
          </a:p>
          <a:p>
            <a:r>
              <a:rPr lang="en-US" sz="1600" b="1" i="0" u="none" strike="noStrike" kern="1200" dirty="0">
                <a:solidFill>
                  <a:schemeClr val="tx1"/>
                </a:solidFill>
                <a:effectLst/>
                <a:latin typeface="+mn-lt"/>
                <a:ea typeface="+mn-ea"/>
                <a:cs typeface="+mn-cs"/>
                <a:hlinkClick r:id="rId7"/>
              </a:rPr>
              <a:t>Sanitary Transportation (Part 1, Subpart O)</a:t>
            </a:r>
            <a:endParaRPr lang="en-US" sz="1600" b="1" i="0" kern="1200" dirty="0">
              <a:solidFill>
                <a:schemeClr val="tx1"/>
              </a:solidFill>
              <a:effectLst/>
              <a:latin typeface="+mn-lt"/>
              <a:ea typeface="+mn-ea"/>
              <a:cs typeface="+mn-cs"/>
            </a:endParaRPr>
          </a:p>
          <a:p>
            <a:r>
              <a:rPr lang="en-US" sz="1600" b="1" i="0" u="none" strike="noStrike" kern="1200" dirty="0">
                <a:solidFill>
                  <a:schemeClr val="tx1"/>
                </a:solidFill>
                <a:effectLst/>
                <a:latin typeface="+mn-lt"/>
                <a:ea typeface="+mn-ea"/>
                <a:cs typeface="+mn-cs"/>
                <a:hlinkClick r:id="rId8"/>
              </a:rPr>
              <a:t>Intentional Adulteration (Part 121)</a:t>
            </a:r>
            <a:endParaRPr lang="en-US" sz="16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dirty="0"/>
          </a:p>
        </p:txBody>
      </p:sp>
    </p:spTree>
    <p:extLst>
      <p:ext uri="{BB962C8B-B14F-4D97-AF65-F5344CB8AC3E}">
        <p14:creationId xmlns:p14="http://schemas.microsoft.com/office/powerpoint/2010/main" val="259938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The rule is found in Part 117.  Part 117 contains updated CGMPs from 21 CFR 110 and the FSMA requirements for hazard analysis and risk-based preventive controls.  </a:t>
            </a:r>
          </a:p>
          <a:p>
            <a:endParaRPr lang="en-US" altLang="en-US" sz="1200" dirty="0"/>
          </a:p>
          <a:p>
            <a:r>
              <a:rPr lang="en-US" altLang="en-US" sz="1200" dirty="0"/>
              <a:t>There are two key areas addressed by the preventive controls.  </a:t>
            </a:r>
          </a:p>
          <a:p>
            <a:r>
              <a:rPr lang="en-US" altLang="en-US" sz="1200" dirty="0"/>
              <a:t>1. The first of these is the FSMA-mandated requirement that facilities conduct a hazard analysis and implement risk-based preventive controls for identified hazards.  Each facility would be required to </a:t>
            </a:r>
            <a:r>
              <a:rPr lang="en-US" altLang="en-US" sz="1200" u="sng" dirty="0"/>
              <a:t>implement a written food safety plan that focuses on preventing hazards in foods. </a:t>
            </a:r>
          </a:p>
          <a:p>
            <a:endParaRPr lang="en-US" altLang="en-US" sz="1200" dirty="0"/>
          </a:p>
          <a:p>
            <a:r>
              <a:rPr lang="en-US" altLang="en-US" sz="1200" dirty="0"/>
              <a:t>2. The second key area relates to changes in the CGMP requirements. </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424218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FSMA enacted in 2011 as a comprehensive reform of federal laws applicable to human food and animal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Intention was for fewer recalls, and consumers benefit from fewer occurrences of foodborne illness outbreaks. </a:t>
            </a:r>
            <a:endParaRPr lang="en-US" b="1"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dirty="0"/>
          </a:p>
        </p:txBody>
      </p:sp>
    </p:spTree>
    <p:extLst>
      <p:ext uri="{BB962C8B-B14F-4D97-AF65-F5344CB8AC3E}">
        <p14:creationId xmlns:p14="http://schemas.microsoft.com/office/powerpoint/2010/main" val="211114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20</a:t>
            </a:fld>
            <a:endParaRPr lang="en-US" dirty="0"/>
          </a:p>
        </p:txBody>
      </p:sp>
    </p:spTree>
    <p:extLst>
      <p:ext uri="{BB962C8B-B14F-4D97-AF65-F5344CB8AC3E}">
        <p14:creationId xmlns:p14="http://schemas.microsoft.com/office/powerpoint/2010/main" val="164274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This diagram illustrates that the Food Safety Plan includes a number of elements. It starts with hazard analysis, which is used to identify required preventive controls for the process, for sanitation, for food allergens and supply‐chain programs, where these are needed to address the hazards requiring a preventive control. These elements, along with a recall plan make up the Food Safety Plan.   </a:t>
            </a:r>
          </a:p>
          <a:p>
            <a:endParaRPr lang="en-US" altLang="en-US" sz="1200" dirty="0"/>
          </a:p>
          <a:p>
            <a:r>
              <a:rPr lang="en-US" altLang="en-US" sz="1200" dirty="0"/>
              <a:t>Many GMPs and other prerequisite programs are managed outside of the Food Safety Plan.</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dirty="0"/>
          </a:p>
        </p:txBody>
      </p:sp>
    </p:spTree>
    <p:extLst>
      <p:ext uri="{BB962C8B-B14F-4D97-AF65-F5344CB8AC3E}">
        <p14:creationId xmlns:p14="http://schemas.microsoft.com/office/powerpoint/2010/main" val="1501993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very small business is a business (including any subsidiaries and affiliates) that averages</a:t>
            </a:r>
            <a:r>
              <a:rPr lang="en-US" sz="1200" b="1" dirty="0"/>
              <a:t> less than $2.5 million (adjusted for inflation) per year during the three-year period </a:t>
            </a:r>
            <a:r>
              <a:rPr lang="en-US" sz="1200" dirty="0"/>
              <a:t>preceding the applicable calendar year in sales of animal food plus market value of animal food manufactured, processed, packed or held without sale (e.g., for a fee or supplied to a farm without sale).</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22</a:t>
            </a:fld>
            <a:endParaRPr lang="en-US" dirty="0"/>
          </a:p>
        </p:txBody>
      </p:sp>
    </p:spTree>
    <p:extLst>
      <p:ext uri="{BB962C8B-B14F-4D97-AF65-F5344CB8AC3E}">
        <p14:creationId xmlns:p14="http://schemas.microsoft.com/office/powerpoint/2010/main" val="213471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FDA’s Produce Safety Rule establishes science-based minimum standards for the safe growing, harvesting, packing, and holding of produce.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puts more responsibility on farms to protect their crops from contamination by creating requirements for water quality testing, raw manure application, examining grazing areas, employee health and hygiene training, and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gives special attention to sprouts due to their frequent association with foodborne illness outbreaks.</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23</a:t>
            </a:fld>
            <a:endParaRPr lang="en-US" dirty="0"/>
          </a:p>
        </p:txBody>
      </p:sp>
    </p:spTree>
    <p:extLst>
      <p:ext uri="{BB962C8B-B14F-4D97-AF65-F5344CB8AC3E}">
        <p14:creationId xmlns:p14="http://schemas.microsoft.com/office/powerpoint/2010/main" val="2307624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24</a:t>
            </a:fld>
            <a:endParaRPr lang="en-US" dirty="0"/>
          </a:p>
        </p:txBody>
      </p:sp>
    </p:spTree>
    <p:extLst>
      <p:ext uri="{BB962C8B-B14F-4D97-AF65-F5344CB8AC3E}">
        <p14:creationId xmlns:p14="http://schemas.microsoft.com/office/powerpoint/2010/main" val="137869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FSVP rule requires importers to verify their foreign suppliers are producing food in compliance with applicable FDA regulatory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approve a supplier, an importer must evaluate the risks posed by foods it supplies by determining potential hazards associated with each food, as well as by evaluating the supplier’s performance (i.e., </a:t>
            </a:r>
            <a:r>
              <a:rPr lang="en-US" sz="1200" kern="1200" dirty="0">
                <a:solidFill>
                  <a:schemeClr val="tx1"/>
                </a:solidFill>
                <a:effectLst/>
                <a:latin typeface="+mn-lt"/>
                <a:ea typeface="+mn-ea"/>
                <a:cs typeface="+mn-cs"/>
                <a:hlinkClick r:id="rId3"/>
              </a:rPr>
              <a:t>FDA compliance history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25</a:t>
            </a:fld>
            <a:endParaRPr lang="en-US" dirty="0"/>
          </a:p>
        </p:txBody>
      </p:sp>
    </p:spTree>
    <p:extLst>
      <p:ext uri="{BB962C8B-B14F-4D97-AF65-F5344CB8AC3E}">
        <p14:creationId xmlns:p14="http://schemas.microsoft.com/office/powerpoint/2010/main" val="420045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Importers must then implement an FSVP for each approved supplier and each food imported from that supplier.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gives importers the flexibility to choose appropriate verification activities for each food and supplier.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potential verification activities include annual onsite audits of a supplier’s facility, sampling and testing a supplier’s products, or reviewing a supplier’s food safety records.</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26</a:t>
            </a:fld>
            <a:endParaRPr lang="en-US" dirty="0"/>
          </a:p>
        </p:txBody>
      </p:sp>
    </p:spTree>
    <p:extLst>
      <p:ext uri="{BB962C8B-B14F-4D97-AF65-F5344CB8AC3E}">
        <p14:creationId xmlns:p14="http://schemas.microsoft.com/office/powerpoint/2010/main" val="319191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dirty="0"/>
          </a:p>
        </p:txBody>
      </p:sp>
    </p:spTree>
    <p:extLst>
      <p:ext uri="{BB962C8B-B14F-4D97-AF65-F5344CB8AC3E}">
        <p14:creationId xmlns:p14="http://schemas.microsoft.com/office/powerpoint/2010/main" val="2524655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Sanitary Transportation rule created new requirements for shippers, receivers, loaders, and carriers that transport food in the U.S. by motor or rail vehicle to ensure food is protected during transportation, via both the design and maintenance of transportation vehicles and equipment and by taking appropriate measures to ensure food safety by maintaining proper temperature controls and protecting food from contamination.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Shippers, loaders, carriers, and receivers must develop written procedures detailing how they will ensure the safe transportation of food according to their specific requirements under the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Sanitary Transportation rule applies whether or not the food is offered for or enters interstate commerce.</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28</a:t>
            </a:fld>
            <a:endParaRPr lang="en-US" dirty="0"/>
          </a:p>
        </p:txBody>
      </p:sp>
    </p:spTree>
    <p:extLst>
      <p:ext uri="{BB962C8B-B14F-4D97-AF65-F5344CB8AC3E}">
        <p14:creationId xmlns:p14="http://schemas.microsoft.com/office/powerpoint/2010/main" val="2892338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29</a:t>
            </a:fld>
            <a:endParaRPr lang="en-US" dirty="0"/>
          </a:p>
        </p:txBody>
      </p:sp>
    </p:spTree>
    <p:extLst>
      <p:ext uri="{BB962C8B-B14F-4D97-AF65-F5344CB8AC3E}">
        <p14:creationId xmlns:p14="http://schemas.microsoft.com/office/powerpoint/2010/main" val="43627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a:t>
            </a:fld>
            <a:endParaRPr lang="en-US" dirty="0"/>
          </a:p>
        </p:txBody>
      </p:sp>
    </p:spTree>
    <p:extLst>
      <p:ext uri="{BB962C8B-B14F-4D97-AF65-F5344CB8AC3E}">
        <p14:creationId xmlns:p14="http://schemas.microsoft.com/office/powerpoint/2010/main" val="2508048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Accreditation of Third-Party Certification Bodies to Conduct Food Safety Audits and to Issue Certifications” (third-party certification regulation), to implement section 808 of the FD&amp;C Act on accreditation of third-party certification bodies to conduct food safety audits of eligible foreign entities (including registered foreign food facilities) and to issue certifications of foreign food facilities and foods for humans and animals for purposes of  Imports and exports and Voluntary qualified importer program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Accredited third-party certification bodies can perform two types of audits: consultative and regulatory.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consultative audit is conducted in preparation for a regulatory audit, while a regulatory audit is the basis for certification.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Foreign facilities can use certification from a Third-Party Certification Body for two purposes: participation in the FDA’s Voluntary Qualified Importer Program (VQIP) or to satisfy a request by the FDA that a food exported to the U.S. be accompanied by this certification (a request that may be made if the FDA suspects a food has the potential to be harmful to U.S. consumers).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a consultative audit may remain private, but a certification body is required to report to the FDA if a consultative audit reveals issues that may pose a serious risk to consumer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regulatory audit, Third-Party Certification Body must provide the FDA with a full report on the results of its inspection. </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30</a:t>
            </a:fld>
            <a:endParaRPr lang="en-US" dirty="0"/>
          </a:p>
        </p:txBody>
      </p:sp>
    </p:spTree>
    <p:extLst>
      <p:ext uri="{BB962C8B-B14F-4D97-AF65-F5344CB8AC3E}">
        <p14:creationId xmlns:p14="http://schemas.microsoft.com/office/powerpoint/2010/main" val="1086174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31</a:t>
            </a:fld>
            <a:endParaRPr lang="en-US" dirty="0"/>
          </a:p>
        </p:txBody>
      </p:sp>
    </p:spTree>
    <p:extLst>
      <p:ext uri="{BB962C8B-B14F-4D97-AF65-F5344CB8AC3E}">
        <p14:creationId xmlns:p14="http://schemas.microsoft.com/office/powerpoint/2010/main" val="421060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the FDA’s Preventive Controls Rules, the  Intentional Adulteration Rule applies to all facilities required to register with the FDA as a food facility, unless covered by an exemption </a:t>
            </a:r>
            <a:r>
              <a:rPr lang="en-US" sz="1200" kern="1200" dirty="0">
                <a:solidFill>
                  <a:schemeClr val="tx1"/>
                </a:solidFill>
                <a:effectLst/>
                <a:latin typeface="+mn-lt"/>
                <a:ea typeface="+mn-ea"/>
                <a:cs typeface="+mn-cs"/>
                <a:hlinkClick r:id="rId3"/>
              </a:rPr>
              <a:t>(see section titled “Exemptions”)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rule requires facilities to develop and implement a written Food Defense Plan that assesses vulnerabilities within the facility, identifies a mitigation strategy for each vulnerability, and identifies monitoring procedures to ensure effectiveness of the mitigation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QI must prepare a facility’s Food Defense Plan.</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dirty="0"/>
          </a:p>
        </p:txBody>
      </p:sp>
    </p:spTree>
    <p:extLst>
      <p:ext uri="{BB962C8B-B14F-4D97-AF65-F5344CB8AC3E}">
        <p14:creationId xmlns:p14="http://schemas.microsoft.com/office/powerpoint/2010/main" val="383402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33</a:t>
            </a:fld>
            <a:endParaRPr lang="en-US" dirty="0"/>
          </a:p>
        </p:txBody>
      </p:sp>
    </p:spTree>
    <p:extLst>
      <p:ext uri="{BB962C8B-B14F-4D97-AF65-F5344CB8AC3E}">
        <p14:creationId xmlns:p14="http://schemas.microsoft.com/office/powerpoint/2010/main" val="1286534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34</a:t>
            </a:fld>
            <a:endParaRPr lang="en-US" dirty="0"/>
          </a:p>
        </p:txBody>
      </p:sp>
    </p:spTree>
    <p:extLst>
      <p:ext uri="{BB962C8B-B14F-4D97-AF65-F5344CB8AC3E}">
        <p14:creationId xmlns:p14="http://schemas.microsoft.com/office/powerpoint/2010/main" val="2087166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35</a:t>
            </a:fld>
            <a:endParaRPr lang="en-US" dirty="0"/>
          </a:p>
        </p:txBody>
      </p:sp>
    </p:spTree>
    <p:extLst>
      <p:ext uri="{BB962C8B-B14F-4D97-AF65-F5344CB8AC3E}">
        <p14:creationId xmlns:p14="http://schemas.microsoft.com/office/powerpoint/2010/main" val="245596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Prevention-orientated system</a:t>
            </a:r>
          </a:p>
          <a:p>
            <a:pPr marL="171450" indent="-171450">
              <a:buFont typeface="Wingdings" panose="05000000000000000000" pitchFamily="2" charset="2"/>
              <a:buChar char="§"/>
            </a:pPr>
            <a:r>
              <a:rPr lang="en-US" b="1" dirty="0"/>
              <a:t>Broad prevention mandate and accountability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cs typeface="Arial" charset="0"/>
              </a:rPr>
              <a:t>Sets a standard of conduct.-Confirms industry’s primary role on food safety.</a:t>
            </a:r>
          </a:p>
          <a:p>
            <a:pPr marL="457200" indent="-457200">
              <a:buFont typeface="Wingdings" panose="05000000000000000000" pitchFamily="2" charset="2"/>
              <a:buChar char="v"/>
            </a:pPr>
            <a:endParaRPr lang="en-US" sz="1200" dirty="0">
              <a:cs typeface="Arial" charset="0"/>
            </a:endParaRPr>
          </a:p>
          <a:p>
            <a:pPr marL="457200" indent="-457200">
              <a:buFont typeface="Wingdings" panose="05000000000000000000" pitchFamily="2" charset="2"/>
              <a:buChar char="v"/>
            </a:pPr>
            <a:r>
              <a:rPr lang="en-US" sz="1200" dirty="0">
                <a:cs typeface="Arial" charset="0"/>
              </a:rPr>
              <a:t>Prevention is the focus.</a:t>
            </a:r>
          </a:p>
          <a:p>
            <a:pPr marL="457200" indent="-457200">
              <a:buFont typeface="Wingdings" panose="05000000000000000000" pitchFamily="2" charset="2"/>
              <a:buChar char="v"/>
            </a:pPr>
            <a:r>
              <a:rPr lang="en-US" sz="1200" dirty="0">
                <a:cs typeface="Arial" charset="0"/>
              </a:rPr>
              <a:t>Science &amp; Risk-based.</a:t>
            </a:r>
          </a:p>
        </p:txBody>
      </p:sp>
      <p:sp>
        <p:nvSpPr>
          <p:cNvPr id="4" name="Slide Number Placeholder 3"/>
          <p:cNvSpPr>
            <a:spLocks noGrp="1"/>
          </p:cNvSpPr>
          <p:nvPr>
            <p:ph type="sldNum" sz="quarter" idx="5"/>
          </p:nvPr>
        </p:nvSpPr>
        <p:spPr/>
        <p:txBody>
          <a:bodyPr/>
          <a:lstStyle/>
          <a:p>
            <a:fld id="{70488F4B-C8AB-4DED-82A3-6F6C06D43A36}" type="slidenum">
              <a:rPr lang="en-US" smtClean="0"/>
              <a:t>4</a:t>
            </a:fld>
            <a:endParaRPr lang="en-US" dirty="0"/>
          </a:p>
        </p:txBody>
      </p:sp>
    </p:spTree>
    <p:extLst>
      <p:ext uri="{BB962C8B-B14F-4D97-AF65-F5344CB8AC3E}">
        <p14:creationId xmlns:p14="http://schemas.microsoft.com/office/powerpoint/2010/main" val="242870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23612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dirty="0"/>
          </a:p>
        </p:txBody>
      </p:sp>
    </p:spTree>
    <p:extLst>
      <p:ext uri="{BB962C8B-B14F-4D97-AF65-F5344CB8AC3E}">
        <p14:creationId xmlns:p14="http://schemas.microsoft.com/office/powerpoint/2010/main" val="4320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FDA is an integral part of the food system rather than standing apart from the system as an enforcer of rules</a:t>
            </a:r>
            <a:r>
              <a:rPr lang="en-US" altLang="en-US" dirty="0"/>
              <a:t>….. </a:t>
            </a:r>
          </a:p>
          <a:p>
            <a:pPr eaLnBrk="1" hangingPunct="1"/>
            <a:endParaRPr lang="en-US" altLang="en-US" dirty="0"/>
          </a:p>
          <a:p>
            <a:pPr eaLnBrk="1" hangingPunct="1"/>
            <a:r>
              <a:rPr lang="en-US" altLang="en-US" dirty="0"/>
              <a:t>FSMA build modern preventive measures into production operations… FSMA explicitly embraces the food safety role of the food industry, maning a complete overhaul  -- prevention rather than reaction…  </a:t>
            </a: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407931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a:p>
            <a:r>
              <a:rPr lang="en-US" altLang="en-US" dirty="0">
                <a:latin typeface="Arial" panose="020B0604020202020204" pitchFamily="34" charset="0"/>
              </a:rPr>
              <a:t>The FDA Food Safety Modernization Act or FSMA was enacted in January 2011 and  requires FDA to deliver over 50 rules, </a:t>
            </a:r>
            <a:r>
              <a:rPr lang="en-US" altLang="en-US" dirty="0" err="1">
                <a:latin typeface="Arial" panose="020B0604020202020204" pitchFamily="34" charset="0"/>
              </a:rPr>
              <a:t>guidances</a:t>
            </a:r>
            <a:r>
              <a:rPr lang="en-US" altLang="en-US" dirty="0">
                <a:latin typeface="Arial" panose="020B0604020202020204" pitchFamily="34" charset="0"/>
              </a:rPr>
              <a:t> and reports to Congress.  In light of this fact, FSMA implementation is a continuum and is and it has been carried out in overlapping phases.  </a:t>
            </a:r>
          </a:p>
          <a:p>
            <a:endParaRPr lang="en-US" altLang="en-US" dirty="0">
              <a:latin typeface="Arial" panose="020B0604020202020204" pitchFamily="34" charset="0"/>
            </a:endParaRPr>
          </a:p>
          <a:p>
            <a:pPr eaLnBrk="1" hangingPunct="1">
              <a:lnSpc>
                <a:spcPct val="90000"/>
              </a:lnSpc>
            </a:pPr>
            <a:r>
              <a:rPr lang="en-US" altLang="en-US" sz="1200" b="1" dirty="0"/>
              <a:t>Rulemaking Process Began </a:t>
            </a:r>
          </a:p>
          <a:p>
            <a:pPr eaLnBrk="1" hangingPunct="1">
              <a:lnSpc>
                <a:spcPct val="90000"/>
              </a:lnSpc>
            </a:pPr>
            <a:r>
              <a:rPr lang="en-US" altLang="en-US" sz="1200" b="1" dirty="0"/>
              <a:t>FSMA Implementation</a:t>
            </a:r>
            <a:r>
              <a:rPr lang="en-US" altLang="en-US" sz="1200" dirty="0"/>
              <a:t> </a:t>
            </a:r>
            <a:r>
              <a:rPr lang="en-US" altLang="en-US" sz="1200" b="1" dirty="0"/>
              <a:t>Approach</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v"/>
              <a:tabLst/>
              <a:defRPr/>
            </a:pPr>
            <a:r>
              <a:rPr kumimoji="0" lang="en-US" altLang="en-US" sz="2400" b="1" i="0" u="none" strike="noStrike" kern="1200" cap="none" spc="0" normalizeH="0" baseline="0" noProof="0" dirty="0">
                <a:ln>
                  <a:noFill/>
                </a:ln>
                <a:solidFill>
                  <a:srgbClr val="4E3525"/>
                </a:solidFill>
                <a:effectLst/>
                <a:uLnTx/>
                <a:uFillTx/>
                <a:latin typeface="Arial" pitchFamily="34" charset="0"/>
                <a:ea typeface="MS PGothic" pitchFamily="34" charset="-128"/>
                <a:cs typeface="+mn-cs"/>
              </a:rPr>
              <a:t>Implementation</a:t>
            </a:r>
          </a:p>
          <a:p>
            <a:pPr lvl="1" eaLnBrk="1" hangingPunct="1">
              <a:buFont typeface="Arial" panose="020B0604020202020204" pitchFamily="34" charset="0"/>
              <a:buChar char="•"/>
              <a:defRPr/>
            </a:pPr>
            <a:r>
              <a:rPr lang="en-US" altLang="en-US" sz="2000" dirty="0">
                <a:solidFill>
                  <a:srgbClr val="4E3525"/>
                </a:solidFill>
              </a:rPr>
              <a:t>Phase 1-Procedures, Policies, Practices </a:t>
            </a:r>
          </a:p>
          <a:p>
            <a:pPr lvl="1" eaLnBrk="1" hangingPunct="1">
              <a:buFont typeface="Arial" panose="020B0604020202020204" pitchFamily="34" charset="0"/>
              <a:buNone/>
              <a:defRPr/>
            </a:pPr>
            <a:r>
              <a:rPr lang="en-US" altLang="en-US" sz="2000" dirty="0">
                <a:solidFill>
                  <a:srgbClr val="4E3525"/>
                </a:solidFill>
              </a:rPr>
              <a:t>Phase 2- Trainings and pilots </a:t>
            </a:r>
          </a:p>
          <a:p>
            <a:pPr lvl="1" eaLnBrk="1" hangingPunct="1">
              <a:buFont typeface="Arial" panose="020B0604020202020204" pitchFamily="34" charset="0"/>
              <a:buChar char="•"/>
              <a:defRPr/>
            </a:pPr>
            <a:r>
              <a:rPr lang="en-US" altLang="en-US" sz="2000" dirty="0">
                <a:solidFill>
                  <a:srgbClr val="4E3525"/>
                </a:solidFill>
              </a:rPr>
              <a:t>Recordkeeping</a:t>
            </a:r>
          </a:p>
          <a:p>
            <a:pPr marL="0" marR="0" lvl="0" indent="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4E3525"/>
                </a:solidFill>
                <a:effectLst/>
                <a:uLnTx/>
                <a:uFillTx/>
                <a:latin typeface="Arial" pitchFamily="34" charset="0"/>
                <a:ea typeface="MS PGothic" pitchFamily="34" charset="-128"/>
                <a:cs typeface="+mn-cs"/>
              </a:rPr>
              <a:t>Phase 3- Verification</a:t>
            </a:r>
          </a:p>
          <a:p>
            <a:pPr lvl="1" indent="-342900" eaLnBrk="1" hangingPunct="1">
              <a:buFont typeface="Arial" panose="020B0604020202020204" pitchFamily="34" charset="0"/>
              <a:buChar char="•"/>
            </a:pPr>
            <a:r>
              <a:rPr lang="en-US" altLang="en-US" sz="2000" dirty="0">
                <a:solidFill>
                  <a:srgbClr val="4E3525"/>
                </a:solidFill>
              </a:rPr>
              <a:t>Govt Inspections</a:t>
            </a:r>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dirty="0"/>
          </a:p>
        </p:txBody>
      </p:sp>
    </p:spTree>
    <p:extLst>
      <p:ext uri="{BB962C8B-B14F-4D97-AF65-F5344CB8AC3E}">
        <p14:creationId xmlns:p14="http://schemas.microsoft.com/office/powerpoint/2010/main" val="354189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Training and Education</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Food Safety Preventive Controls Alliance (FSPCA)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Produce Safety Alliance (PSA)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Sprout Safety Alliance (SSA) </a:t>
            </a:r>
            <a:endParaRPr lang="en-US" sz="1200" b="0" i="0" u="none" strike="noStrike" kern="1200" baseline="0" dirty="0">
              <a:solidFill>
                <a:schemeClr val="tx1"/>
              </a:solidFill>
              <a:latin typeface="+mn-lt"/>
              <a:ea typeface="+mn-ea"/>
              <a:cs typeface="+mn-cs"/>
            </a:endParaRPr>
          </a:p>
          <a:p>
            <a:endParaRPr lang="en-US" dirty="0"/>
          </a:p>
          <a:p>
            <a:r>
              <a:rPr lang="en-US" b="1" dirty="0"/>
              <a:t>FSMA Collaborative Training Forum</a:t>
            </a:r>
          </a:p>
          <a:p>
            <a:r>
              <a:rPr lang="en-US" sz="1200" b="0" i="0" u="none" strike="noStrike" kern="1200" baseline="0" dirty="0">
                <a:solidFill>
                  <a:schemeClr val="tx1"/>
                </a:solidFill>
                <a:latin typeface="+mn-lt"/>
                <a:ea typeface="+mn-ea"/>
                <a:cs typeface="+mn-cs"/>
              </a:rPr>
              <a:t>Jointly hosted by FDA and USDA </a:t>
            </a:r>
          </a:p>
          <a:p>
            <a:pPr lvl="1"/>
            <a:r>
              <a:rPr lang="en-US" sz="1200" b="0" i="0" u="none" strike="noStrike" kern="1200" baseline="0" dirty="0">
                <a:solidFill>
                  <a:schemeClr val="tx1"/>
                </a:solidFill>
                <a:latin typeface="+mn-lt"/>
                <a:ea typeface="+mn-ea"/>
                <a:cs typeface="+mn-cs"/>
              </a:rPr>
              <a:t>Provides a quarterly opportunity for the funded training organizations to: </a:t>
            </a:r>
            <a:r>
              <a:rPr lang="en-US" sz="1100" b="0" i="0" u="none" strike="noStrike" kern="1200" baseline="0" dirty="0">
                <a:solidFill>
                  <a:schemeClr val="tx1"/>
                </a:solidFill>
                <a:latin typeface="+mn-lt"/>
                <a:ea typeface="+mn-ea"/>
                <a:cs typeface="+mn-cs"/>
              </a:rPr>
              <a:t>Share information about their programs; </a:t>
            </a:r>
          </a:p>
          <a:p>
            <a:pPr lvl="1"/>
            <a:r>
              <a:rPr lang="en-US" sz="1200" b="0" i="0" u="none" strike="noStrike" kern="1200" baseline="0" dirty="0">
                <a:solidFill>
                  <a:schemeClr val="tx1"/>
                </a:solidFill>
                <a:latin typeface="+mn-lt"/>
                <a:ea typeface="+mn-ea"/>
                <a:cs typeface="+mn-cs"/>
              </a:rPr>
              <a:t>Provide updates about their work; and </a:t>
            </a:r>
          </a:p>
          <a:p>
            <a:pPr lvl="1"/>
            <a:r>
              <a:rPr lang="en-US" sz="1200" b="0" i="0" u="none" strike="noStrike" kern="1200" baseline="0" dirty="0">
                <a:solidFill>
                  <a:schemeClr val="tx1"/>
                </a:solidFill>
                <a:latin typeface="+mn-lt"/>
                <a:ea typeface="+mn-ea"/>
                <a:cs typeface="+mn-cs"/>
              </a:rPr>
              <a:t>Discuss issues of common concern </a:t>
            </a:r>
          </a:p>
          <a:p>
            <a:pPr lvl="1"/>
            <a:r>
              <a:rPr lang="en-US" sz="1200" b="0" i="0" u="none" strike="noStrike" kern="1200" baseline="0" dirty="0">
                <a:solidFill>
                  <a:schemeClr val="tx1"/>
                </a:solidFill>
                <a:latin typeface="+mn-lt"/>
                <a:ea typeface="+mn-ea"/>
                <a:cs typeface="+mn-cs"/>
              </a:rPr>
              <a:t>Build collaboration and dialogue to enhance leveraging of programs. </a:t>
            </a:r>
          </a:p>
          <a:p>
            <a:pPr lvl="1"/>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dirty="0"/>
          </a:p>
        </p:txBody>
      </p:sp>
    </p:spTree>
    <p:extLst>
      <p:ext uri="{BB962C8B-B14F-4D97-AF65-F5344CB8AC3E}">
        <p14:creationId xmlns:p14="http://schemas.microsoft.com/office/powerpoint/2010/main" val="3653890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3/9/2021</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3/9/2021</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3/9/2021</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3/9/2021</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3/9/2021</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3/9/2021</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3/9/2021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3/9/2021</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3/9/2021</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3/9/2021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3/9/2021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3/9/2021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44F4-881A-48B6-A783-D452DD024E61}"/>
              </a:ext>
            </a:extLst>
          </p:cNvPr>
          <p:cNvSpPr>
            <a:spLocks noGrp="1"/>
          </p:cNvSpPr>
          <p:nvPr>
            <p:ph type="ctrTitle"/>
          </p:nvPr>
        </p:nvSpPr>
        <p:spPr>
          <a:xfrm>
            <a:off x="685800" y="875071"/>
            <a:ext cx="7772400" cy="3372464"/>
          </a:xfrm>
        </p:spPr>
        <p:txBody>
          <a:bodyPr>
            <a:normAutofit/>
          </a:bodyPr>
          <a:lstStyle/>
          <a:p>
            <a:r>
              <a:rPr lang="en-US" b="1" dirty="0"/>
              <a:t> </a:t>
            </a:r>
            <a:r>
              <a:rPr lang="en-US" sz="3600" b="1" i="1" dirty="0"/>
              <a:t>“FSMA Update and Recent Rules Implemented”</a:t>
            </a:r>
            <a:br>
              <a:rPr lang="en-US" i="1" dirty="0"/>
            </a:br>
            <a:endParaRPr lang="en-US" dirty="0"/>
          </a:p>
        </p:txBody>
      </p:sp>
      <p:sp>
        <p:nvSpPr>
          <p:cNvPr id="3" name="Subtitle 2">
            <a:extLst>
              <a:ext uri="{FF2B5EF4-FFF2-40B4-BE49-F238E27FC236}">
                <a16:creationId xmlns:a16="http://schemas.microsoft.com/office/drawing/2014/main" id="{84539C2E-CF69-4C3D-B5E9-C8AEC8B2C35B}"/>
              </a:ext>
            </a:extLst>
          </p:cNvPr>
          <p:cNvSpPr>
            <a:spLocks noGrp="1"/>
          </p:cNvSpPr>
          <p:nvPr>
            <p:ph type="subTitle" idx="1"/>
          </p:nvPr>
        </p:nvSpPr>
        <p:spPr>
          <a:xfrm flipH="1">
            <a:off x="5230758" y="5269345"/>
            <a:ext cx="3913239" cy="1109434"/>
          </a:xfrm>
        </p:spPr>
        <p:txBody>
          <a:bodyPr>
            <a:normAutofit fontScale="32500" lnSpcReduction="20000"/>
          </a:bodyPr>
          <a:lstStyle/>
          <a:p>
            <a:r>
              <a:rPr lang="en-US" sz="3700" b="1" dirty="0">
                <a:solidFill>
                  <a:schemeClr val="tx1"/>
                </a:solidFill>
              </a:rPr>
              <a:t>Beira Montalvo </a:t>
            </a:r>
            <a:endParaRPr lang="en-US" sz="3700" b="1" dirty="0">
              <a:solidFill>
                <a:schemeClr val="tx1"/>
              </a:solidFill>
              <a:cs typeface="Times New Roman" panose="02020603050405020304" pitchFamily="18" charset="0"/>
            </a:endParaRPr>
          </a:p>
          <a:p>
            <a:r>
              <a:rPr lang="en-US" sz="3700" b="1" dirty="0">
                <a:solidFill>
                  <a:schemeClr val="tx1"/>
                </a:solidFill>
                <a:cs typeface="Times New Roman" panose="02020603050405020304" pitchFamily="18" charset="0"/>
              </a:rPr>
              <a:t>                </a:t>
            </a:r>
            <a:r>
              <a:rPr lang="en-US" sz="3700" b="1" dirty="0">
                <a:solidFill>
                  <a:schemeClr val="tx1"/>
                </a:solidFill>
              </a:rPr>
              <a:t>FDA Compliance Officer</a:t>
            </a:r>
          </a:p>
          <a:p>
            <a:r>
              <a:rPr lang="en-US" sz="3700" b="1" dirty="0">
                <a:solidFill>
                  <a:schemeClr val="tx1"/>
                </a:solidFill>
              </a:rPr>
              <a:t>                                       Human and Animal Food Operations </a:t>
            </a:r>
          </a:p>
          <a:p>
            <a:r>
              <a:rPr lang="en-US" sz="3700" b="1" dirty="0">
                <a:solidFill>
                  <a:schemeClr val="tx1"/>
                </a:solidFill>
              </a:rPr>
              <a:t>                               East Division IV (FL, PR, &amp; US VI) </a:t>
            </a:r>
          </a:p>
          <a:p>
            <a:r>
              <a:rPr lang="en-US" sz="3700" b="1" dirty="0">
                <a:solidFill>
                  <a:schemeClr val="tx1"/>
                </a:solidFill>
              </a:rPr>
              <a:t> March 11, 2021</a:t>
            </a:r>
          </a:p>
        </p:txBody>
      </p:sp>
      <p:pic>
        <p:nvPicPr>
          <p:cNvPr id="7" name="Picture 1">
            <a:extLst>
              <a:ext uri="{FF2B5EF4-FFF2-40B4-BE49-F238E27FC236}">
                <a16:creationId xmlns:a16="http://schemas.microsoft.com/office/drawing/2014/main" id="{9078BC04-3D2B-489E-8BF1-FBC8002E7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8770" y="3006315"/>
            <a:ext cx="424646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7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654" y="424873"/>
            <a:ext cx="7222837" cy="976224"/>
          </a:xfrm>
        </p:spPr>
        <p:txBody>
          <a:bodyPr>
            <a:normAutofit/>
          </a:bodyPr>
          <a:lstStyle/>
          <a:p>
            <a:r>
              <a:rPr lang="en-US" altLang="en-US" sz="3600" b="1" dirty="0"/>
              <a:t>         Main Themes of the Legislation</a:t>
            </a:r>
            <a:endParaRPr lang="en-US" sz="3600" b="1" dirty="0"/>
          </a:p>
        </p:txBody>
      </p:sp>
      <p:sp>
        <p:nvSpPr>
          <p:cNvPr id="6" name="Content Placeholder 5"/>
          <p:cNvSpPr>
            <a:spLocks noGrp="1"/>
          </p:cNvSpPr>
          <p:nvPr>
            <p:ph idx="1"/>
          </p:nvPr>
        </p:nvSpPr>
        <p:spPr>
          <a:xfrm>
            <a:off x="323850" y="1614358"/>
            <a:ext cx="8509103" cy="4564020"/>
          </a:xfrm>
        </p:spPr>
        <p:txBody>
          <a:bodyPr>
            <a:normAutofit/>
          </a:bodyPr>
          <a:lstStyle/>
          <a:p>
            <a:endParaRPr lang="en-US" dirty="0"/>
          </a:p>
          <a:p>
            <a:endParaRPr lang="en-US" dirty="0"/>
          </a:p>
        </p:txBody>
      </p:sp>
      <p:sp>
        <p:nvSpPr>
          <p:cNvPr id="5" name="Footer Placeholder 4"/>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grpSp>
        <p:nvGrpSpPr>
          <p:cNvPr id="7" name="Group 3">
            <a:extLst>
              <a:ext uri="{FF2B5EF4-FFF2-40B4-BE49-F238E27FC236}">
                <a16:creationId xmlns:a16="http://schemas.microsoft.com/office/drawing/2014/main" id="{62C20146-9D10-4205-955F-9E85CC9BFB83}"/>
              </a:ext>
            </a:extLst>
          </p:cNvPr>
          <p:cNvGrpSpPr>
            <a:grpSpLocks noChangeAspect="1"/>
          </p:cNvGrpSpPr>
          <p:nvPr/>
        </p:nvGrpSpPr>
        <p:grpSpPr bwMode="auto">
          <a:xfrm>
            <a:off x="506659" y="1401097"/>
            <a:ext cx="8143483" cy="4446768"/>
            <a:chOff x="288" y="1017"/>
            <a:chExt cx="5184" cy="2832"/>
          </a:xfrm>
        </p:grpSpPr>
        <p:sp>
          <p:nvSpPr>
            <p:cNvPr id="8" name="AutoShape 4">
              <a:extLst>
                <a:ext uri="{FF2B5EF4-FFF2-40B4-BE49-F238E27FC236}">
                  <a16:creationId xmlns:a16="http://schemas.microsoft.com/office/drawing/2014/main" id="{5B401B22-5D0C-4B4A-A16B-5EB93A5CC988}"/>
                </a:ext>
              </a:extLst>
            </p:cNvPr>
            <p:cNvSpPr>
              <a:spLocks noChangeAspect="1" noChangeArrowheads="1" noTextEdit="1"/>
            </p:cNvSpPr>
            <p:nvPr/>
          </p:nvSpPr>
          <p:spPr bwMode="auto">
            <a:xfrm>
              <a:off x="288" y="1017"/>
              <a:ext cx="5184"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_s80901">
              <a:extLst>
                <a:ext uri="{FF2B5EF4-FFF2-40B4-BE49-F238E27FC236}">
                  <a16:creationId xmlns:a16="http://schemas.microsoft.com/office/drawing/2014/main" id="{59A2ABF1-52EF-4F60-A8BD-EAA65804641E}"/>
                </a:ext>
              </a:extLst>
            </p:cNvPr>
            <p:cNvSpPr>
              <a:spLocks noChangeArrowheads="1" noTextEdit="1"/>
            </p:cNvSpPr>
            <p:nvPr/>
          </p:nvSpPr>
          <p:spPr bwMode="auto">
            <a:xfrm>
              <a:off x="2349" y="1498"/>
              <a:ext cx="1062" cy="1062"/>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a:p>
          </p:txBody>
        </p:sp>
        <p:sp>
          <p:nvSpPr>
            <p:cNvPr id="10" name="_s80902">
              <a:extLst>
                <a:ext uri="{FF2B5EF4-FFF2-40B4-BE49-F238E27FC236}">
                  <a16:creationId xmlns:a16="http://schemas.microsoft.com/office/drawing/2014/main" id="{D2AAC8D9-5732-4A4F-9738-55B919114659}"/>
                </a:ext>
              </a:extLst>
            </p:cNvPr>
            <p:cNvSpPr>
              <a:spLocks noChangeArrowheads="1"/>
            </p:cNvSpPr>
            <p:nvPr/>
          </p:nvSpPr>
          <p:spPr bwMode="auto">
            <a:xfrm>
              <a:off x="2349" y="1127"/>
              <a:ext cx="10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Tx/>
                <a:buFontTx/>
                <a:buNone/>
              </a:pPr>
              <a:r>
                <a:rPr lang="en-US" altLang="en-US" b="1"/>
                <a:t>Prevention</a:t>
              </a:r>
            </a:p>
          </p:txBody>
        </p:sp>
        <p:sp>
          <p:nvSpPr>
            <p:cNvPr id="11" name="_s80903">
              <a:extLst>
                <a:ext uri="{FF2B5EF4-FFF2-40B4-BE49-F238E27FC236}">
                  <a16:creationId xmlns:a16="http://schemas.microsoft.com/office/drawing/2014/main" id="{D1B22DA5-D1D6-44D3-B901-424C74E5A8A4}"/>
                </a:ext>
              </a:extLst>
            </p:cNvPr>
            <p:cNvSpPr>
              <a:spLocks noChangeArrowheads="1" noTextEdit="1"/>
            </p:cNvSpPr>
            <p:nvPr/>
          </p:nvSpPr>
          <p:spPr bwMode="auto">
            <a:xfrm>
              <a:off x="2753" y="1902"/>
              <a:ext cx="1062" cy="1062"/>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a:p>
          </p:txBody>
        </p:sp>
        <p:sp>
          <p:nvSpPr>
            <p:cNvPr id="12" name="_s80904">
              <a:extLst>
                <a:ext uri="{FF2B5EF4-FFF2-40B4-BE49-F238E27FC236}">
                  <a16:creationId xmlns:a16="http://schemas.microsoft.com/office/drawing/2014/main" id="{98C4C9A7-B619-4713-8F4E-2599C75D08F8}"/>
                </a:ext>
              </a:extLst>
            </p:cNvPr>
            <p:cNvSpPr>
              <a:spLocks noChangeArrowheads="1"/>
            </p:cNvSpPr>
            <p:nvPr/>
          </p:nvSpPr>
          <p:spPr bwMode="auto">
            <a:xfrm>
              <a:off x="3921" y="2301"/>
              <a:ext cx="10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Tx/>
                <a:buFontTx/>
                <a:buNone/>
              </a:pPr>
              <a:r>
                <a:rPr lang="en-US" altLang="en-US" b="1"/>
                <a:t>Inspections, Compliance, </a:t>
              </a:r>
            </a:p>
            <a:p>
              <a:pPr algn="ctr" eaLnBrk="1" hangingPunct="1">
                <a:buSzTx/>
                <a:buFontTx/>
                <a:buNone/>
              </a:pPr>
              <a:r>
                <a:rPr lang="en-US" altLang="en-US" b="1"/>
                <a:t>&amp; Response</a:t>
              </a:r>
            </a:p>
          </p:txBody>
        </p:sp>
        <p:sp>
          <p:nvSpPr>
            <p:cNvPr id="13" name="_s80905">
              <a:extLst>
                <a:ext uri="{FF2B5EF4-FFF2-40B4-BE49-F238E27FC236}">
                  <a16:creationId xmlns:a16="http://schemas.microsoft.com/office/drawing/2014/main" id="{2336AC1D-A221-4184-876E-05C8FC450920}"/>
                </a:ext>
              </a:extLst>
            </p:cNvPr>
            <p:cNvSpPr>
              <a:spLocks noChangeArrowheads="1" noTextEdit="1"/>
            </p:cNvSpPr>
            <p:nvPr/>
          </p:nvSpPr>
          <p:spPr bwMode="auto">
            <a:xfrm>
              <a:off x="2349" y="2306"/>
              <a:ext cx="1062" cy="1062"/>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a:p>
          </p:txBody>
        </p:sp>
        <p:sp>
          <p:nvSpPr>
            <p:cNvPr id="14" name="_s80906">
              <a:extLst>
                <a:ext uri="{FF2B5EF4-FFF2-40B4-BE49-F238E27FC236}">
                  <a16:creationId xmlns:a16="http://schemas.microsoft.com/office/drawing/2014/main" id="{C828A1B6-91F0-474C-8211-63ECEBAFCA11}"/>
                </a:ext>
              </a:extLst>
            </p:cNvPr>
            <p:cNvSpPr>
              <a:spLocks noChangeArrowheads="1"/>
            </p:cNvSpPr>
            <p:nvPr/>
          </p:nvSpPr>
          <p:spPr bwMode="auto">
            <a:xfrm>
              <a:off x="2349" y="3474"/>
              <a:ext cx="10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Tx/>
                <a:buFontTx/>
                <a:buNone/>
              </a:pPr>
              <a:r>
                <a:rPr lang="en-US" altLang="en-US" b="1"/>
                <a:t>Import Safety</a:t>
              </a:r>
            </a:p>
          </p:txBody>
        </p:sp>
        <p:sp>
          <p:nvSpPr>
            <p:cNvPr id="15" name="_s80907">
              <a:extLst>
                <a:ext uri="{FF2B5EF4-FFF2-40B4-BE49-F238E27FC236}">
                  <a16:creationId xmlns:a16="http://schemas.microsoft.com/office/drawing/2014/main" id="{7AB85753-A894-47B4-9F20-DBE2454E04DC}"/>
                </a:ext>
              </a:extLst>
            </p:cNvPr>
            <p:cNvSpPr>
              <a:spLocks noChangeArrowheads="1" noTextEdit="1"/>
            </p:cNvSpPr>
            <p:nvPr/>
          </p:nvSpPr>
          <p:spPr bwMode="auto">
            <a:xfrm>
              <a:off x="1945" y="1902"/>
              <a:ext cx="1062" cy="1062"/>
            </a:xfrm>
            <a:prstGeom prst="ellipse">
              <a:avLst/>
            </a:prstGeom>
            <a:solidFill>
              <a:schemeClr val="bg2">
                <a:alpha val="50195"/>
              </a:schemeClr>
            </a:solidFill>
            <a:ln w="4670">
              <a:solidFill>
                <a:schemeClr val="bg2"/>
              </a:solidFill>
              <a:round/>
              <a:headEnd/>
              <a:tailEnd/>
            </a:ln>
          </p:spPr>
          <p:txBody>
            <a:bodyPr lIns="0" tIns="0" rIns="0" bIns="0" anchor="ctr"/>
            <a:lstStyle/>
            <a:p>
              <a:endParaRPr lang="en-US"/>
            </a:p>
          </p:txBody>
        </p:sp>
        <p:sp>
          <p:nvSpPr>
            <p:cNvPr id="16" name="_s80908">
              <a:extLst>
                <a:ext uri="{FF2B5EF4-FFF2-40B4-BE49-F238E27FC236}">
                  <a16:creationId xmlns:a16="http://schemas.microsoft.com/office/drawing/2014/main" id="{930AF99B-A0C2-455D-9852-68C1ABE3F90F}"/>
                </a:ext>
              </a:extLst>
            </p:cNvPr>
            <p:cNvSpPr>
              <a:spLocks noChangeArrowheads="1"/>
            </p:cNvSpPr>
            <p:nvPr/>
          </p:nvSpPr>
          <p:spPr bwMode="auto">
            <a:xfrm>
              <a:off x="777" y="2301"/>
              <a:ext cx="10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Tx/>
                <a:buFontTx/>
                <a:buNone/>
              </a:pPr>
              <a:r>
                <a:rPr lang="en-US" altLang="en-US" b="1" dirty="0"/>
                <a:t>Enhanced Partnerships</a:t>
              </a:r>
            </a:p>
          </p:txBody>
        </p:sp>
      </p:grpSp>
    </p:spTree>
    <p:extLst>
      <p:ext uri="{BB962C8B-B14F-4D97-AF65-F5344CB8AC3E}">
        <p14:creationId xmlns:p14="http://schemas.microsoft.com/office/powerpoint/2010/main" val="115459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551" y="517236"/>
            <a:ext cx="7416194" cy="1126837"/>
          </a:xfrm>
        </p:spPr>
        <p:txBody>
          <a:bodyPr>
            <a:noAutofit/>
          </a:bodyPr>
          <a:lstStyle/>
          <a:p>
            <a:br>
              <a:rPr lang="en-US" sz="3200" b="1" i="1" dirty="0"/>
            </a:br>
            <a:r>
              <a:rPr lang="en-US" sz="3200" b="1" i="1" dirty="0"/>
              <a:t>    </a:t>
            </a:r>
            <a:r>
              <a:rPr lang="en-US" altLang="en-US" sz="3600" b="1" dirty="0"/>
              <a:t>Prevention: </a:t>
            </a:r>
            <a:br>
              <a:rPr lang="en-US" altLang="en-US" sz="3600" b="1" dirty="0"/>
            </a:br>
            <a:r>
              <a:rPr lang="en-US" altLang="en-US" sz="3600" b="1" dirty="0"/>
              <a:t>The Cornerstone of the Legislation </a:t>
            </a:r>
            <a:br>
              <a:rPr lang="en-US" sz="3600" dirty="0"/>
            </a:br>
            <a:endParaRPr lang="en-US" sz="3600" b="1" i="1" dirty="0"/>
          </a:p>
        </p:txBody>
      </p:sp>
      <p:sp>
        <p:nvSpPr>
          <p:cNvPr id="3" name="Content Placeholder 2"/>
          <p:cNvSpPr>
            <a:spLocks noGrp="1"/>
          </p:cNvSpPr>
          <p:nvPr>
            <p:ph idx="1"/>
          </p:nvPr>
        </p:nvSpPr>
        <p:spPr>
          <a:xfrm>
            <a:off x="729672" y="1865745"/>
            <a:ext cx="7777019" cy="4137892"/>
          </a:xfrm>
        </p:spPr>
        <p:txBody>
          <a:bodyPr>
            <a:normAutofit/>
          </a:bodyPr>
          <a:lstStyle/>
          <a:p>
            <a:r>
              <a:rPr lang="en-US" altLang="en-US" sz="2800" dirty="0"/>
              <a:t>Comprehensive preventive controls for food and feed facilities  </a:t>
            </a:r>
          </a:p>
          <a:p>
            <a:pPr lvl="1"/>
            <a:r>
              <a:rPr lang="en-US" altLang="en-US" dirty="0"/>
              <a:t>Prevention is not new, but Congress gave FDA explicit authority to use the tool more broadly</a:t>
            </a:r>
          </a:p>
          <a:p>
            <a:pPr lvl="1"/>
            <a:r>
              <a:rPr lang="en-US" altLang="en-US" dirty="0"/>
              <a:t>Strengthens accountability for prevention</a:t>
            </a:r>
          </a:p>
          <a:p>
            <a:r>
              <a:rPr lang="en-US" altLang="en-US" sz="2800" dirty="0"/>
              <a:t>Produce Safety Standards</a:t>
            </a:r>
          </a:p>
          <a:p>
            <a:r>
              <a:rPr lang="en-US" altLang="en-US" sz="2800" dirty="0"/>
              <a:t>Intentional adulteration standards (Food Defense)</a:t>
            </a:r>
          </a:p>
          <a:p>
            <a:r>
              <a:rPr lang="en-US" altLang="en-US" sz="2800" dirty="0"/>
              <a:t>Sanitary Transportation</a:t>
            </a:r>
          </a:p>
          <a:p>
            <a:pPr marL="0" indent="0">
              <a:buNone/>
            </a:pPr>
            <a:endParaRPr lang="en-US" sz="2800" dirty="0"/>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3" descr="C:\Users\Dayna.Martinez\Pictures\statement-clipart-special_report.jpeg">
            <a:extLst>
              <a:ext uri="{FF2B5EF4-FFF2-40B4-BE49-F238E27FC236}">
                <a16:creationId xmlns:a16="http://schemas.microsoft.com/office/drawing/2014/main" id="{C64CD17E-C5FE-401E-ADB4-CB55E3C91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249" y="5454072"/>
            <a:ext cx="914397" cy="102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333" y="609600"/>
            <a:ext cx="6701558" cy="868218"/>
          </a:xfrm>
        </p:spPr>
        <p:txBody>
          <a:bodyPr>
            <a:noAutofit/>
          </a:bodyPr>
          <a:lstStyle/>
          <a:p>
            <a:pPr marL="1433513" indent="-1433513" algn="l"/>
            <a:r>
              <a:rPr lang="en-US" altLang="en-US" sz="3200" b="1" dirty="0"/>
              <a:t>  Inspection, Compliance &amp; Response</a:t>
            </a:r>
            <a:br>
              <a:rPr lang="en-US" sz="2800" dirty="0"/>
            </a:br>
            <a:endParaRPr lang="en-US" sz="2800" dirty="0"/>
          </a:p>
        </p:txBody>
      </p:sp>
      <p:sp>
        <p:nvSpPr>
          <p:cNvPr id="4" name="Content Placeholder 3"/>
          <p:cNvSpPr>
            <a:spLocks noGrp="1"/>
          </p:cNvSpPr>
          <p:nvPr>
            <p:ph idx="1"/>
          </p:nvPr>
        </p:nvSpPr>
        <p:spPr>
          <a:xfrm>
            <a:off x="323850" y="1477818"/>
            <a:ext cx="8509103" cy="4193309"/>
          </a:xfrm>
        </p:spPr>
        <p:txBody>
          <a:bodyPr>
            <a:normAutofit/>
          </a:bodyPr>
          <a:lstStyle/>
          <a:p>
            <a:pPr>
              <a:buFont typeface="Wingdings" panose="05000000000000000000" pitchFamily="2" charset="2"/>
              <a:buChar char="§"/>
            </a:pPr>
            <a:r>
              <a:rPr lang="en-US" altLang="en-US" sz="2800" b="1" dirty="0"/>
              <a:t>Mandated inspection frequency</a:t>
            </a:r>
          </a:p>
          <a:p>
            <a:pPr lvl="1"/>
            <a:r>
              <a:rPr lang="en-US" altLang="en-US" sz="2400" dirty="0"/>
              <a:t>Frequency based on risk</a:t>
            </a:r>
          </a:p>
          <a:p>
            <a:r>
              <a:rPr lang="en-US" sz="2800" b="1" u="sng" dirty="0"/>
              <a:t>New FDA Authorities / Tools </a:t>
            </a:r>
          </a:p>
          <a:p>
            <a:pPr lvl="1"/>
            <a:r>
              <a:rPr lang="en-US" altLang="en-US" sz="2400" dirty="0"/>
              <a:t>Mandatory Recall Authority</a:t>
            </a:r>
          </a:p>
          <a:p>
            <a:pPr lvl="1"/>
            <a:r>
              <a:rPr lang="en-US" altLang="en-US" sz="2400" dirty="0"/>
              <a:t>Expanded Records Access</a:t>
            </a:r>
          </a:p>
          <a:p>
            <a:pPr lvl="1"/>
            <a:r>
              <a:rPr lang="en-US" altLang="en-US" sz="2400" dirty="0"/>
              <a:t>Expanded Administrative Detention</a:t>
            </a:r>
          </a:p>
          <a:p>
            <a:pPr lvl="1"/>
            <a:r>
              <a:rPr lang="en-US" altLang="en-US" sz="2400" dirty="0"/>
              <a:t>Suspension of Registration</a:t>
            </a:r>
          </a:p>
          <a:p>
            <a:pPr lvl="1"/>
            <a:r>
              <a:rPr lang="en-US" altLang="en-US" sz="2400" dirty="0"/>
              <a:t>Enhanced Product Tracing</a:t>
            </a:r>
          </a:p>
          <a:p>
            <a:pPr lvl="1"/>
            <a:r>
              <a:rPr lang="en-US" altLang="en-US" sz="2400" dirty="0"/>
              <a:t>Accredited Laboratory Testing</a:t>
            </a:r>
          </a:p>
          <a:p>
            <a:pPr marL="0" indent="0">
              <a:buNone/>
            </a:pPr>
            <a:endParaRPr lang="en-US" dirty="0"/>
          </a:p>
        </p:txBody>
      </p:sp>
      <p:sp>
        <p:nvSpPr>
          <p:cNvPr id="3" name="Footer Placeholder 2"/>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6" name="Picture 5">
            <a:extLst>
              <a:ext uri="{FF2B5EF4-FFF2-40B4-BE49-F238E27FC236}">
                <a16:creationId xmlns:a16="http://schemas.microsoft.com/office/drawing/2014/main" id="{ED78BBA4-C454-4C79-AB7F-24AB2F35EF84}"/>
              </a:ext>
            </a:extLst>
          </p:cNvPr>
          <p:cNvPicPr>
            <a:picLocks noChangeAspect="1"/>
          </p:cNvPicPr>
          <p:nvPr/>
        </p:nvPicPr>
        <p:blipFill>
          <a:blip r:embed="rId3"/>
          <a:stretch>
            <a:fillRect/>
          </a:stretch>
        </p:blipFill>
        <p:spPr>
          <a:xfrm>
            <a:off x="6899563" y="5536478"/>
            <a:ext cx="1754909" cy="827665"/>
          </a:xfrm>
          <a:prstGeom prst="rect">
            <a:avLst/>
          </a:prstGeom>
        </p:spPr>
      </p:pic>
      <p:pic>
        <p:nvPicPr>
          <p:cNvPr id="11" name="Picture 10" descr="C:\Users\Beira.Montalvo\AppData\Local\Microsoft\Windows\INetCache\Content.MSO\55F9BE7F.tmp">
            <a:extLst>
              <a:ext uri="{FF2B5EF4-FFF2-40B4-BE49-F238E27FC236}">
                <a16:creationId xmlns:a16="http://schemas.microsoft.com/office/drawing/2014/main" id="{7C60ACD6-D395-4480-ACF7-2FFF64548B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868" y="125629"/>
            <a:ext cx="1400465" cy="1051358"/>
          </a:xfrm>
          <a:prstGeom prst="rect">
            <a:avLst/>
          </a:prstGeom>
          <a:noFill/>
          <a:ln>
            <a:noFill/>
          </a:ln>
        </p:spPr>
      </p:pic>
    </p:spTree>
    <p:extLst>
      <p:ext uri="{BB962C8B-B14F-4D97-AF65-F5344CB8AC3E}">
        <p14:creationId xmlns:p14="http://schemas.microsoft.com/office/powerpoint/2010/main" val="178472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BA5B-107C-459B-89C2-FF389F238C62}"/>
              </a:ext>
            </a:extLst>
          </p:cNvPr>
          <p:cNvSpPr>
            <a:spLocks noGrp="1"/>
          </p:cNvSpPr>
          <p:nvPr>
            <p:ph type="title"/>
          </p:nvPr>
        </p:nvSpPr>
        <p:spPr>
          <a:xfrm>
            <a:off x="1976583" y="494145"/>
            <a:ext cx="5708072" cy="1094510"/>
          </a:xfrm>
        </p:spPr>
        <p:txBody>
          <a:bodyPr>
            <a:noAutofit/>
          </a:bodyPr>
          <a:lstStyle/>
          <a:p>
            <a:r>
              <a:rPr lang="en-US" altLang="en-US" sz="3600" b="1" dirty="0"/>
              <a:t>Import Safety: </a:t>
            </a:r>
            <a:br>
              <a:rPr lang="en-US" altLang="en-US" sz="3600" b="1" dirty="0"/>
            </a:br>
            <a:r>
              <a:rPr lang="en-US" altLang="en-US" sz="3600" b="1" dirty="0"/>
              <a:t>Most Groundbreaking Shift</a:t>
            </a:r>
            <a:endParaRPr lang="en-US" sz="3600" dirty="0"/>
          </a:p>
        </p:txBody>
      </p:sp>
      <p:sp>
        <p:nvSpPr>
          <p:cNvPr id="3" name="Content Placeholder 2">
            <a:extLst>
              <a:ext uri="{FF2B5EF4-FFF2-40B4-BE49-F238E27FC236}">
                <a16:creationId xmlns:a16="http://schemas.microsoft.com/office/drawing/2014/main" id="{B7242746-AD18-4470-98DC-1CCA4955CF3A}"/>
              </a:ext>
            </a:extLst>
          </p:cNvPr>
          <p:cNvSpPr>
            <a:spLocks noGrp="1"/>
          </p:cNvSpPr>
          <p:nvPr>
            <p:ph idx="1"/>
          </p:nvPr>
        </p:nvSpPr>
        <p:spPr>
          <a:xfrm>
            <a:off x="323849" y="1893455"/>
            <a:ext cx="8589242" cy="3629889"/>
          </a:xfrm>
        </p:spPr>
        <p:txBody>
          <a:bodyPr>
            <a:normAutofit fontScale="85000" lnSpcReduction="10000"/>
          </a:bodyPr>
          <a:lstStyle/>
          <a:p>
            <a:pPr>
              <a:lnSpc>
                <a:spcPct val="90000"/>
              </a:lnSpc>
            </a:pPr>
            <a:r>
              <a:rPr lang="en-US" altLang="en-US" sz="3300" dirty="0"/>
              <a:t>Importers now responsible for ensuring their suppliers have </a:t>
            </a:r>
            <a:r>
              <a:rPr lang="en-US" altLang="en-US" sz="3300" b="1" dirty="0"/>
              <a:t>adequate preventive controls </a:t>
            </a:r>
            <a:r>
              <a:rPr lang="en-US" altLang="en-US" sz="3300" dirty="0"/>
              <a:t>in place </a:t>
            </a:r>
          </a:p>
          <a:p>
            <a:pPr>
              <a:lnSpc>
                <a:spcPct val="90000"/>
              </a:lnSpc>
            </a:pPr>
            <a:r>
              <a:rPr lang="en-US" altLang="en-US" sz="3300" dirty="0"/>
              <a:t>Can rely on </a:t>
            </a:r>
            <a:r>
              <a:rPr lang="en-US" altLang="en-US" sz="3300" b="1" dirty="0"/>
              <a:t>third parties to certify </a:t>
            </a:r>
            <a:r>
              <a:rPr lang="en-US" altLang="en-US" sz="3300" dirty="0"/>
              <a:t>that foreign food facilities meet U.S. requirements</a:t>
            </a:r>
          </a:p>
          <a:p>
            <a:pPr>
              <a:lnSpc>
                <a:spcPct val="90000"/>
              </a:lnSpc>
            </a:pPr>
            <a:r>
              <a:rPr lang="en-US" altLang="en-US" sz="3300" dirty="0"/>
              <a:t>Can require </a:t>
            </a:r>
            <a:r>
              <a:rPr lang="en-US" altLang="en-US" sz="3300" b="1" dirty="0"/>
              <a:t>mandatory certification </a:t>
            </a:r>
            <a:r>
              <a:rPr lang="en-US" altLang="en-US" sz="3300" dirty="0"/>
              <a:t>for high-risk foods</a:t>
            </a:r>
          </a:p>
          <a:p>
            <a:pPr>
              <a:lnSpc>
                <a:spcPct val="90000"/>
              </a:lnSpc>
            </a:pPr>
            <a:r>
              <a:rPr lang="en-US" altLang="en-US" sz="3300" b="1" dirty="0"/>
              <a:t>Voluntary qualified importer program-</a:t>
            </a:r>
            <a:r>
              <a:rPr lang="en-US" altLang="en-US" sz="3300" dirty="0"/>
              <a:t>-expedited review</a:t>
            </a:r>
          </a:p>
          <a:p>
            <a:pPr>
              <a:lnSpc>
                <a:spcPct val="90000"/>
              </a:lnSpc>
            </a:pPr>
            <a:r>
              <a:rPr lang="en-US" altLang="en-US" sz="3300" dirty="0"/>
              <a:t>Can deny entry if FDA access for inspection is denied</a:t>
            </a:r>
          </a:p>
          <a:p>
            <a:pPr>
              <a:lnSpc>
                <a:spcPct val="90000"/>
              </a:lnSpc>
            </a:pPr>
            <a:r>
              <a:rPr lang="en-US" altLang="en-US" sz="3300" dirty="0"/>
              <a:t>Requires food from abroad to be as safe as domestic</a:t>
            </a:r>
          </a:p>
          <a:p>
            <a:pPr marL="0" indent="0">
              <a:buNone/>
            </a:pPr>
            <a:endParaRPr lang="en-US" dirty="0"/>
          </a:p>
        </p:txBody>
      </p:sp>
      <p:pic>
        <p:nvPicPr>
          <p:cNvPr id="9218" name="Picture 2" descr="Filer Evaluation Program | FDAImports">
            <a:extLst>
              <a:ext uri="{FF2B5EF4-FFF2-40B4-BE49-F238E27FC236}">
                <a16:creationId xmlns:a16="http://schemas.microsoft.com/office/drawing/2014/main" id="{C4F702FF-2457-40AF-A865-F5C2E8FE3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82" y="5455864"/>
            <a:ext cx="2013527" cy="907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A1BCF5-46DA-46FC-A788-7E72773C9E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601" y="171058"/>
            <a:ext cx="1477817" cy="95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63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BF647A74-C645-4B5D-9370-EEF744DCD473}"/>
              </a:ext>
            </a:extLst>
          </p:cNvPr>
          <p:cNvSpPr>
            <a:spLocks noGrp="1"/>
          </p:cNvSpPr>
          <p:nvPr>
            <p:ph type="sldNum" sz="quarter" idx="10"/>
          </p:nvPr>
        </p:nvSpPr>
        <p:spPr>
          <a:xfrm>
            <a:off x="7210424" y="6334125"/>
            <a:ext cx="1704976" cy="365125"/>
          </a:xfrm>
        </p:spPr>
        <p:txBody>
          <a:bodyPr/>
          <a:lstStyle/>
          <a:p>
            <a:endParaRPr lang="en-US" altLang="en-US" dirty="0"/>
          </a:p>
        </p:txBody>
      </p:sp>
      <p:sp>
        <p:nvSpPr>
          <p:cNvPr id="124930" name="Rectangle 3">
            <a:extLst>
              <a:ext uri="{FF2B5EF4-FFF2-40B4-BE49-F238E27FC236}">
                <a16:creationId xmlns:a16="http://schemas.microsoft.com/office/drawing/2014/main" id="{A8814D79-BCDB-44AF-BCA6-48DEF388D4A7}"/>
              </a:ext>
            </a:extLst>
          </p:cNvPr>
          <p:cNvSpPr>
            <a:spLocks noChangeArrowheads="1"/>
          </p:cNvSpPr>
          <p:nvPr/>
        </p:nvSpPr>
        <p:spPr bwMode="auto">
          <a:xfrm>
            <a:off x="3277651" y="842859"/>
            <a:ext cx="3276600" cy="990600"/>
          </a:xfrm>
          <a:prstGeom prst="rect">
            <a:avLst/>
          </a:prstGeom>
          <a:solidFill>
            <a:schemeClr val="tx2">
              <a:lumMod val="20000"/>
              <a:lumOff val="80000"/>
            </a:schemeClr>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Tx/>
              <a:buFontTx/>
              <a:buNone/>
            </a:pPr>
            <a:r>
              <a:rPr lang="en-US" altLang="en-US" sz="1600" b="1" u="sng" dirty="0">
                <a:latin typeface="Verdana" panose="020B0604030504040204" pitchFamily="34" charset="0"/>
              </a:rPr>
              <a:t>Accreditation Body (or FDA)</a:t>
            </a:r>
          </a:p>
          <a:p>
            <a:pPr algn="ctr">
              <a:buSzTx/>
              <a:buFontTx/>
              <a:buNone/>
            </a:pPr>
            <a:r>
              <a:rPr lang="en-US" altLang="en-US" sz="1600" dirty="0">
                <a:latin typeface="Verdana" panose="020B0604030504040204" pitchFamily="34" charset="0"/>
              </a:rPr>
              <a:t>Accredits 3rd parties</a:t>
            </a:r>
          </a:p>
          <a:p>
            <a:pPr algn="ctr">
              <a:buSzTx/>
              <a:buFontTx/>
              <a:buNone/>
            </a:pPr>
            <a:r>
              <a:rPr lang="en-US" altLang="en-US" sz="1600" dirty="0">
                <a:latin typeface="Verdana" panose="020B0604030504040204" pitchFamily="34" charset="0"/>
              </a:rPr>
              <a:t>Sec. 307</a:t>
            </a:r>
          </a:p>
        </p:txBody>
      </p:sp>
      <p:sp>
        <p:nvSpPr>
          <p:cNvPr id="124931" name="Oval 4">
            <a:extLst>
              <a:ext uri="{FF2B5EF4-FFF2-40B4-BE49-F238E27FC236}">
                <a16:creationId xmlns:a16="http://schemas.microsoft.com/office/drawing/2014/main" id="{44F27223-0F31-4EC5-A30D-ACABEFA4A4AC}"/>
              </a:ext>
            </a:extLst>
          </p:cNvPr>
          <p:cNvSpPr>
            <a:spLocks noChangeArrowheads="1"/>
          </p:cNvSpPr>
          <p:nvPr/>
        </p:nvSpPr>
        <p:spPr bwMode="auto">
          <a:xfrm>
            <a:off x="3277651" y="2286000"/>
            <a:ext cx="2667000" cy="1143000"/>
          </a:xfrm>
          <a:prstGeom prst="ellipse">
            <a:avLst/>
          </a:prstGeom>
          <a:solidFill>
            <a:schemeClr val="tx2">
              <a:lumMod val="20000"/>
              <a:lumOff val="80000"/>
            </a:schemeClr>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Tx/>
              <a:buFontTx/>
              <a:buNone/>
            </a:pPr>
            <a:r>
              <a:rPr lang="en-US" altLang="en-US" sz="1600" b="1" u="sng" dirty="0">
                <a:latin typeface="Verdana" panose="020B0604030504040204" pitchFamily="34" charset="0"/>
              </a:rPr>
              <a:t>3rd Party Auditor</a:t>
            </a:r>
          </a:p>
          <a:p>
            <a:pPr algn="ctr">
              <a:buSzTx/>
              <a:buFontTx/>
              <a:buNone/>
            </a:pPr>
            <a:r>
              <a:rPr lang="en-US" altLang="en-US" sz="1600" dirty="0">
                <a:latin typeface="Verdana" panose="020B0604030504040204" pitchFamily="34" charset="0"/>
              </a:rPr>
              <a:t>Certify high-risk </a:t>
            </a:r>
          </a:p>
          <a:p>
            <a:pPr algn="ctr">
              <a:buSzTx/>
              <a:buFontTx/>
              <a:buNone/>
            </a:pPr>
            <a:r>
              <a:rPr lang="en-US" altLang="en-US" sz="1600" dirty="0">
                <a:latin typeface="Verdana" panose="020B0604030504040204" pitchFamily="34" charset="0"/>
              </a:rPr>
              <a:t>food imports</a:t>
            </a:r>
          </a:p>
        </p:txBody>
      </p:sp>
      <p:cxnSp>
        <p:nvCxnSpPr>
          <p:cNvPr id="124932" name="AutoShape 5">
            <a:extLst>
              <a:ext uri="{FF2B5EF4-FFF2-40B4-BE49-F238E27FC236}">
                <a16:creationId xmlns:a16="http://schemas.microsoft.com/office/drawing/2014/main" id="{24C9CDF8-F355-41B0-8C09-129412947159}"/>
              </a:ext>
            </a:extLst>
          </p:cNvPr>
          <p:cNvCxnSpPr>
            <a:cxnSpLocks noChangeShapeType="1"/>
          </p:cNvCxnSpPr>
          <p:nvPr/>
        </p:nvCxnSpPr>
        <p:spPr bwMode="auto">
          <a:xfrm rot="5400000">
            <a:off x="4409358" y="2046288"/>
            <a:ext cx="323850" cy="317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4933" name="Oval 6">
            <a:extLst>
              <a:ext uri="{FF2B5EF4-FFF2-40B4-BE49-F238E27FC236}">
                <a16:creationId xmlns:a16="http://schemas.microsoft.com/office/drawing/2014/main" id="{ABD716DA-9D4D-446C-A9FD-9A2593919208}"/>
              </a:ext>
            </a:extLst>
          </p:cNvPr>
          <p:cNvSpPr>
            <a:spLocks noChangeArrowheads="1"/>
          </p:cNvSpPr>
          <p:nvPr/>
        </p:nvSpPr>
        <p:spPr bwMode="auto">
          <a:xfrm>
            <a:off x="5791200" y="3305175"/>
            <a:ext cx="3124200" cy="1828800"/>
          </a:xfrm>
          <a:prstGeom prst="ellipse">
            <a:avLst/>
          </a:prstGeom>
          <a:solidFill>
            <a:schemeClr val="tx2">
              <a:lumMod val="20000"/>
              <a:lumOff val="80000"/>
            </a:schemeClr>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Tx/>
              <a:buFontTx/>
              <a:buNone/>
            </a:pPr>
            <a:r>
              <a:rPr lang="en-US" altLang="en-US" sz="1600" b="1" u="sng" dirty="0">
                <a:latin typeface="Verdana" panose="020B0604030504040204" pitchFamily="34" charset="0"/>
              </a:rPr>
              <a:t>Foreign supplier </a:t>
            </a:r>
          </a:p>
          <a:p>
            <a:pPr algn="ctr">
              <a:buSzTx/>
              <a:buFontTx/>
              <a:buNone/>
            </a:pPr>
            <a:r>
              <a:rPr lang="en-US" altLang="en-US" sz="1600" b="1" u="sng" dirty="0">
                <a:latin typeface="Verdana" panose="020B0604030504040204" pitchFamily="34" charset="0"/>
              </a:rPr>
              <a:t>verification program</a:t>
            </a:r>
          </a:p>
          <a:p>
            <a:pPr algn="ctr">
              <a:buSzTx/>
              <a:buFontTx/>
              <a:buNone/>
            </a:pPr>
            <a:r>
              <a:rPr lang="en-US" altLang="en-US" sz="1600" dirty="0">
                <a:latin typeface="Verdana" panose="020B0604030504040204" pitchFamily="34" charset="0"/>
              </a:rPr>
              <a:t>Foreign firms may use </a:t>
            </a:r>
          </a:p>
          <a:p>
            <a:pPr algn="ctr">
              <a:buSzTx/>
              <a:buFontTx/>
              <a:buNone/>
            </a:pPr>
            <a:r>
              <a:rPr lang="en-US" altLang="en-US" sz="1600" dirty="0">
                <a:latin typeface="Verdana" panose="020B0604030504040204" pitchFamily="34" charset="0"/>
              </a:rPr>
              <a:t>Certification as a tool</a:t>
            </a:r>
          </a:p>
          <a:p>
            <a:pPr algn="ctr">
              <a:buSzTx/>
              <a:buFontTx/>
              <a:buNone/>
            </a:pPr>
            <a:r>
              <a:rPr lang="en-US" altLang="en-US" sz="1600" dirty="0"/>
              <a:t>Sec. 301</a:t>
            </a:r>
            <a:endParaRPr lang="en-US" altLang="en-US" sz="1600" dirty="0">
              <a:latin typeface="Verdana" panose="020B0604030504040204" pitchFamily="34" charset="0"/>
            </a:endParaRPr>
          </a:p>
        </p:txBody>
      </p:sp>
      <p:sp>
        <p:nvSpPr>
          <p:cNvPr id="124934" name="Oval 7">
            <a:extLst>
              <a:ext uri="{FF2B5EF4-FFF2-40B4-BE49-F238E27FC236}">
                <a16:creationId xmlns:a16="http://schemas.microsoft.com/office/drawing/2014/main" id="{2AEEB362-4339-4707-86CF-2E581FE3F466}"/>
              </a:ext>
            </a:extLst>
          </p:cNvPr>
          <p:cNvSpPr>
            <a:spLocks noChangeArrowheads="1"/>
          </p:cNvSpPr>
          <p:nvPr/>
        </p:nvSpPr>
        <p:spPr bwMode="auto">
          <a:xfrm>
            <a:off x="76200" y="3402011"/>
            <a:ext cx="3200400" cy="1828800"/>
          </a:xfrm>
          <a:prstGeom prst="ellipse">
            <a:avLst/>
          </a:prstGeom>
          <a:solidFill>
            <a:schemeClr val="tx2">
              <a:lumMod val="20000"/>
              <a:lumOff val="80000"/>
            </a:schemeClr>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Tx/>
              <a:buFontTx/>
              <a:buNone/>
            </a:pPr>
            <a:endParaRPr lang="en-US" altLang="en-US" sz="1600" b="1" u="sng" dirty="0">
              <a:solidFill>
                <a:srgbClr val="FFFFFF"/>
              </a:solidFill>
              <a:latin typeface="Verdana" panose="020B0604030504040204" pitchFamily="34" charset="0"/>
            </a:endParaRPr>
          </a:p>
          <a:p>
            <a:pPr algn="ctr">
              <a:buSzTx/>
              <a:buFontTx/>
              <a:buNone/>
            </a:pPr>
            <a:r>
              <a:rPr lang="en-US" altLang="en-US" sz="1600" b="1" u="sng" dirty="0">
                <a:latin typeface="Verdana" panose="020B0604030504040204" pitchFamily="34" charset="0"/>
              </a:rPr>
              <a:t>Voluntary Qualified </a:t>
            </a:r>
          </a:p>
          <a:p>
            <a:pPr algn="ctr">
              <a:buSzTx/>
              <a:buFontTx/>
              <a:buNone/>
            </a:pPr>
            <a:r>
              <a:rPr lang="en-US" altLang="en-US" sz="1600" b="1" u="sng" dirty="0">
                <a:latin typeface="Verdana" panose="020B0604030504040204" pitchFamily="34" charset="0"/>
              </a:rPr>
              <a:t>Importer Program</a:t>
            </a:r>
          </a:p>
          <a:p>
            <a:pPr algn="ctr">
              <a:buSzTx/>
              <a:buFontTx/>
              <a:buNone/>
            </a:pPr>
            <a:r>
              <a:rPr lang="en-US" altLang="en-US" sz="1600" dirty="0">
                <a:latin typeface="Verdana" panose="020B0604030504040204" pitchFamily="34" charset="0"/>
              </a:rPr>
              <a:t>Importer inspection and </a:t>
            </a:r>
          </a:p>
          <a:p>
            <a:pPr algn="ctr">
              <a:buSzTx/>
              <a:buFontTx/>
              <a:buNone/>
            </a:pPr>
            <a:r>
              <a:rPr lang="en-US" altLang="en-US" sz="1600" dirty="0">
                <a:latin typeface="Verdana" panose="020B0604030504040204" pitchFamily="34" charset="0"/>
              </a:rPr>
              <a:t>product certification enable</a:t>
            </a:r>
          </a:p>
          <a:p>
            <a:pPr algn="ctr">
              <a:buSzTx/>
              <a:buFontTx/>
              <a:buNone/>
            </a:pPr>
            <a:r>
              <a:rPr lang="en-US" altLang="en-US" sz="1600" dirty="0">
                <a:latin typeface="Verdana" panose="020B0604030504040204" pitchFamily="34" charset="0"/>
              </a:rPr>
              <a:t>expedited product entry</a:t>
            </a:r>
          </a:p>
          <a:p>
            <a:pPr algn="ctr">
              <a:buSzTx/>
              <a:buFontTx/>
              <a:buNone/>
            </a:pPr>
            <a:r>
              <a:rPr lang="en-US" altLang="en-US" sz="1600" dirty="0"/>
              <a:t>Sec. 302</a:t>
            </a:r>
          </a:p>
        </p:txBody>
      </p:sp>
      <p:sp>
        <p:nvSpPr>
          <p:cNvPr id="124935" name="Line 9">
            <a:extLst>
              <a:ext uri="{FF2B5EF4-FFF2-40B4-BE49-F238E27FC236}">
                <a16:creationId xmlns:a16="http://schemas.microsoft.com/office/drawing/2014/main" id="{2ACE92B9-8DF6-4166-AA37-9C14F5A160CD}"/>
              </a:ext>
            </a:extLst>
          </p:cNvPr>
          <p:cNvSpPr>
            <a:spLocks noChangeShapeType="1"/>
          </p:cNvSpPr>
          <p:nvPr/>
        </p:nvSpPr>
        <p:spPr bwMode="auto">
          <a:xfrm>
            <a:off x="5486400" y="3305175"/>
            <a:ext cx="7620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6" name="Line 10">
            <a:extLst>
              <a:ext uri="{FF2B5EF4-FFF2-40B4-BE49-F238E27FC236}">
                <a16:creationId xmlns:a16="http://schemas.microsoft.com/office/drawing/2014/main" id="{2BC55F77-157E-4781-83FB-86437588AD82}"/>
              </a:ext>
            </a:extLst>
          </p:cNvPr>
          <p:cNvSpPr>
            <a:spLocks noChangeShapeType="1"/>
          </p:cNvSpPr>
          <p:nvPr/>
        </p:nvSpPr>
        <p:spPr bwMode="auto">
          <a:xfrm flipH="1">
            <a:off x="2743200" y="3352800"/>
            <a:ext cx="7620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7" name="Rectangle 3">
            <a:extLst>
              <a:ext uri="{FF2B5EF4-FFF2-40B4-BE49-F238E27FC236}">
                <a16:creationId xmlns:a16="http://schemas.microsoft.com/office/drawing/2014/main" id="{0E8ADEA5-6C5B-4931-B6FA-B90E782E028C}"/>
              </a:ext>
            </a:extLst>
          </p:cNvPr>
          <p:cNvSpPr>
            <a:spLocks noChangeArrowheads="1"/>
          </p:cNvSpPr>
          <p:nvPr/>
        </p:nvSpPr>
        <p:spPr bwMode="auto">
          <a:xfrm>
            <a:off x="457200" y="771525"/>
            <a:ext cx="2286000" cy="990600"/>
          </a:xfrm>
          <a:prstGeom prst="rect">
            <a:avLst/>
          </a:prstGeom>
          <a:solidFill>
            <a:schemeClr val="tx2">
              <a:lumMod val="20000"/>
              <a:lumOff val="80000"/>
            </a:schemeClr>
          </a:solidFill>
          <a:ln w="9525">
            <a:solidFill>
              <a:schemeClr val="tx1"/>
            </a:solidFill>
            <a:miter lim="800000"/>
            <a:headEnd/>
            <a:tailEnd/>
          </a:ln>
        </p:spPr>
        <p:txBody>
          <a:bodyPr wrap="none" anchor="ctr"/>
          <a:lstStyle>
            <a:lvl1pPr defTabSz="457200">
              <a:spcBef>
                <a:spcPct val="0"/>
              </a:spcBef>
              <a:defRPr>
                <a:solidFill>
                  <a:schemeClr val="tx1"/>
                </a:solidFill>
                <a:latin typeface="Arial" panose="020B0604020202020204" pitchFamily="34" charset="0"/>
                <a:cs typeface="Arial" panose="020B0604020202020204" pitchFamily="34" charset="0"/>
              </a:defRPr>
            </a:lvl1pPr>
            <a:lvl2pPr marL="742950" indent="-285750" defTabSz="457200">
              <a:spcBef>
                <a:spcPct val="0"/>
              </a:spcBef>
              <a:defRPr>
                <a:solidFill>
                  <a:schemeClr val="tx1"/>
                </a:solidFill>
                <a:latin typeface="Arial" panose="020B0604020202020204" pitchFamily="34" charset="0"/>
                <a:cs typeface="Arial" panose="020B0604020202020204" pitchFamily="34" charset="0"/>
              </a:defRPr>
            </a:lvl2pPr>
            <a:lvl3pPr marL="1143000" indent="-228600" defTabSz="457200">
              <a:spcBef>
                <a:spcPct val="0"/>
              </a:spcBef>
              <a:defRPr>
                <a:solidFill>
                  <a:schemeClr val="tx1"/>
                </a:solidFill>
                <a:latin typeface="Arial" panose="020B0604020202020204" pitchFamily="34" charset="0"/>
                <a:cs typeface="Arial" panose="020B0604020202020204" pitchFamily="34" charset="0"/>
              </a:defRPr>
            </a:lvl3pPr>
            <a:lvl4pPr marL="1600200" indent="-228600" defTabSz="457200">
              <a:spcBef>
                <a:spcPct val="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SzTx/>
              <a:buFontTx/>
              <a:buNone/>
            </a:pPr>
            <a:r>
              <a:rPr lang="es-CR" altLang="en-US" sz="1800" b="1" u="sng" dirty="0">
                <a:latin typeface="Verdana" panose="020B0604030504040204" pitchFamily="34" charset="0"/>
              </a:rPr>
              <a:t>FDA</a:t>
            </a:r>
            <a:endParaRPr lang="es-CR" altLang="en-US" sz="1800" dirty="0">
              <a:latin typeface="Verdana" panose="020B0604030504040204" pitchFamily="34" charset="0"/>
            </a:endParaRPr>
          </a:p>
          <a:p>
            <a:pPr algn="ctr" eaLnBrk="1" hangingPunct="1">
              <a:buSzTx/>
              <a:buFontTx/>
              <a:buNone/>
            </a:pPr>
            <a:r>
              <a:rPr lang="en-US" altLang="en-US" sz="1600" dirty="0">
                <a:latin typeface="Verdana" panose="020B0604030504040204" pitchFamily="34" charset="0"/>
              </a:rPr>
              <a:t>Recognizes </a:t>
            </a:r>
          </a:p>
          <a:p>
            <a:pPr algn="ctr" eaLnBrk="1" hangingPunct="1">
              <a:buSzTx/>
              <a:buFontTx/>
              <a:buNone/>
            </a:pPr>
            <a:r>
              <a:rPr lang="en-US" altLang="en-US" sz="1600" dirty="0">
                <a:latin typeface="Verdana" panose="020B0604030504040204" pitchFamily="34" charset="0"/>
              </a:rPr>
              <a:t>Accreditation Bodies</a:t>
            </a:r>
          </a:p>
        </p:txBody>
      </p:sp>
      <p:sp>
        <p:nvSpPr>
          <p:cNvPr id="124938" name="Line 9">
            <a:extLst>
              <a:ext uri="{FF2B5EF4-FFF2-40B4-BE49-F238E27FC236}">
                <a16:creationId xmlns:a16="http://schemas.microsoft.com/office/drawing/2014/main" id="{6A56A760-2CF9-40F5-BF0F-2F78A19266F7}"/>
              </a:ext>
            </a:extLst>
          </p:cNvPr>
          <p:cNvSpPr>
            <a:spLocks noChangeShapeType="1"/>
          </p:cNvSpPr>
          <p:nvPr/>
        </p:nvSpPr>
        <p:spPr bwMode="auto">
          <a:xfrm>
            <a:off x="2819400" y="1266825"/>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9" name="Oval 4">
            <a:extLst>
              <a:ext uri="{FF2B5EF4-FFF2-40B4-BE49-F238E27FC236}">
                <a16:creationId xmlns:a16="http://schemas.microsoft.com/office/drawing/2014/main" id="{3BBCF0F2-988D-4B27-B787-6C820AAA45AB}"/>
              </a:ext>
            </a:extLst>
          </p:cNvPr>
          <p:cNvSpPr>
            <a:spLocks noChangeArrowheads="1"/>
          </p:cNvSpPr>
          <p:nvPr/>
        </p:nvSpPr>
        <p:spPr bwMode="auto">
          <a:xfrm>
            <a:off x="3200400" y="3990975"/>
            <a:ext cx="2590800" cy="1447800"/>
          </a:xfrm>
          <a:prstGeom prst="ellipse">
            <a:avLst/>
          </a:prstGeom>
          <a:solidFill>
            <a:schemeClr val="tx2">
              <a:lumMod val="20000"/>
              <a:lumOff val="80000"/>
            </a:schemeClr>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SzTx/>
              <a:buFontTx/>
              <a:buNone/>
            </a:pPr>
            <a:r>
              <a:rPr lang="en-US" altLang="en-US" sz="1600" b="1" u="sng" dirty="0">
                <a:latin typeface="Verdana" panose="020B0604030504040204" pitchFamily="34" charset="0"/>
              </a:rPr>
              <a:t>High-risk Food </a:t>
            </a:r>
          </a:p>
          <a:p>
            <a:pPr algn="ctr">
              <a:buSzTx/>
              <a:buFontTx/>
              <a:buNone/>
            </a:pPr>
            <a:r>
              <a:rPr lang="en-US" altLang="en-US" sz="1600" b="1" u="sng" dirty="0">
                <a:latin typeface="Verdana" panose="020B0604030504040204" pitchFamily="34" charset="0"/>
              </a:rPr>
              <a:t>Certification</a:t>
            </a:r>
          </a:p>
          <a:p>
            <a:pPr algn="ctr">
              <a:buSzTx/>
              <a:buFontTx/>
              <a:buNone/>
            </a:pPr>
            <a:r>
              <a:rPr lang="en-US" altLang="en-US" sz="1600" dirty="0">
                <a:latin typeface="Verdana" panose="020B0604030504040204" pitchFamily="34" charset="0"/>
              </a:rPr>
              <a:t>When required by FDA</a:t>
            </a:r>
          </a:p>
          <a:p>
            <a:pPr algn="ctr">
              <a:buSzTx/>
              <a:buFontTx/>
              <a:buNone/>
            </a:pPr>
            <a:r>
              <a:rPr lang="en-US" altLang="en-US" sz="1600" dirty="0">
                <a:latin typeface="Verdana" panose="020B0604030504040204" pitchFamily="34" charset="0"/>
              </a:rPr>
              <a:t>Sec. 303</a:t>
            </a:r>
          </a:p>
        </p:txBody>
      </p:sp>
      <p:cxnSp>
        <p:nvCxnSpPr>
          <p:cNvPr id="124940" name="AutoShape 5">
            <a:extLst>
              <a:ext uri="{FF2B5EF4-FFF2-40B4-BE49-F238E27FC236}">
                <a16:creationId xmlns:a16="http://schemas.microsoft.com/office/drawing/2014/main" id="{0A5AE6AC-EB93-4980-9EC8-322CE013D443}"/>
              </a:ext>
            </a:extLst>
          </p:cNvPr>
          <p:cNvCxnSpPr>
            <a:cxnSpLocks noChangeShapeType="1"/>
          </p:cNvCxnSpPr>
          <p:nvPr/>
        </p:nvCxnSpPr>
        <p:spPr bwMode="auto">
          <a:xfrm rot="5400000">
            <a:off x="4406182" y="3675063"/>
            <a:ext cx="323850" cy="317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5" name="Picture 5" descr="C:\Users\Dayna.Martinez\Pictures\imagesCL0PZYLN.jpg">
            <a:extLst>
              <a:ext uri="{FF2B5EF4-FFF2-40B4-BE49-F238E27FC236}">
                <a16:creationId xmlns:a16="http://schemas.microsoft.com/office/drawing/2014/main" id="{66DEE1CB-A67C-48E9-9100-7E558E89A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3" y="5917894"/>
            <a:ext cx="1850449" cy="870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23AF-2F26-4E58-A3DA-A09DBA47FD7A}"/>
              </a:ext>
            </a:extLst>
          </p:cNvPr>
          <p:cNvSpPr>
            <a:spLocks noGrp="1"/>
          </p:cNvSpPr>
          <p:nvPr>
            <p:ph type="title"/>
          </p:nvPr>
        </p:nvSpPr>
        <p:spPr>
          <a:xfrm>
            <a:off x="434109" y="461147"/>
            <a:ext cx="7740073" cy="979727"/>
          </a:xfrm>
        </p:spPr>
        <p:txBody>
          <a:bodyPr>
            <a:normAutofit/>
          </a:bodyPr>
          <a:lstStyle/>
          <a:p>
            <a:r>
              <a:rPr lang="en-US" sz="3600" b="1" dirty="0"/>
              <a:t>Enhanced Partnerships: Vital to Success</a:t>
            </a:r>
          </a:p>
        </p:txBody>
      </p:sp>
      <p:sp>
        <p:nvSpPr>
          <p:cNvPr id="3" name="Content Placeholder 2">
            <a:extLst>
              <a:ext uri="{FF2B5EF4-FFF2-40B4-BE49-F238E27FC236}">
                <a16:creationId xmlns:a16="http://schemas.microsoft.com/office/drawing/2014/main" id="{AF64F4FE-35A0-40B6-B208-10F35F939D7D}"/>
              </a:ext>
            </a:extLst>
          </p:cNvPr>
          <p:cNvSpPr>
            <a:spLocks noGrp="1"/>
          </p:cNvSpPr>
          <p:nvPr>
            <p:ph idx="1"/>
          </p:nvPr>
        </p:nvSpPr>
        <p:spPr>
          <a:xfrm>
            <a:off x="508000" y="1671783"/>
            <a:ext cx="8192655" cy="4008581"/>
          </a:xfrm>
        </p:spPr>
        <p:txBody>
          <a:bodyPr>
            <a:normAutofit/>
          </a:bodyPr>
          <a:lstStyle/>
          <a:p>
            <a:r>
              <a:rPr lang="en-US" altLang="en-US" dirty="0"/>
              <a:t>Reliance on inspections by other agencies that meet standards</a:t>
            </a:r>
          </a:p>
          <a:p>
            <a:r>
              <a:rPr lang="en-US" altLang="en-US" u="sng" dirty="0"/>
              <a:t>State/local and international capacity building</a:t>
            </a:r>
          </a:p>
          <a:p>
            <a:r>
              <a:rPr lang="en-US" altLang="en-US" dirty="0"/>
              <a:t>Improve foodborne illness surveillance  </a:t>
            </a:r>
          </a:p>
          <a:p>
            <a:r>
              <a:rPr lang="en-US" altLang="en-US" dirty="0"/>
              <a:t>National agriculture and food defense strategy</a:t>
            </a:r>
          </a:p>
          <a:p>
            <a:r>
              <a:rPr lang="en-US" altLang="en-US" dirty="0"/>
              <a:t>Consortium of laboratory networks</a:t>
            </a:r>
          </a:p>
          <a:p>
            <a:r>
              <a:rPr lang="en-US" altLang="en-US" dirty="0"/>
              <a:t>Easier to find recall information   </a:t>
            </a:r>
          </a:p>
          <a:p>
            <a:endParaRPr lang="en-US" dirty="0"/>
          </a:p>
        </p:txBody>
      </p:sp>
      <p:pic>
        <p:nvPicPr>
          <p:cNvPr id="5" name="Picture 4">
            <a:extLst>
              <a:ext uri="{FF2B5EF4-FFF2-40B4-BE49-F238E27FC236}">
                <a16:creationId xmlns:a16="http://schemas.microsoft.com/office/drawing/2014/main" id="{68D43BA0-4806-4FB4-BA94-D5BFFCF2D3E2}"/>
              </a:ext>
            </a:extLst>
          </p:cNvPr>
          <p:cNvPicPr>
            <a:picLocks noChangeAspect="1"/>
          </p:cNvPicPr>
          <p:nvPr/>
        </p:nvPicPr>
        <p:blipFill>
          <a:blip r:embed="rId3"/>
          <a:stretch>
            <a:fillRect/>
          </a:stretch>
        </p:blipFill>
        <p:spPr>
          <a:xfrm>
            <a:off x="7264690" y="5276125"/>
            <a:ext cx="1611456" cy="1120728"/>
          </a:xfrm>
          <a:prstGeom prst="rect">
            <a:avLst/>
          </a:prstGeom>
        </p:spPr>
      </p:pic>
    </p:spTree>
    <p:extLst>
      <p:ext uri="{BB962C8B-B14F-4D97-AF65-F5344CB8AC3E}">
        <p14:creationId xmlns:p14="http://schemas.microsoft.com/office/powerpoint/2010/main" val="306886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9ED-4148-40CB-9666-7D4E035C36F7}"/>
              </a:ext>
            </a:extLst>
          </p:cNvPr>
          <p:cNvSpPr>
            <a:spLocks noGrp="1"/>
          </p:cNvSpPr>
          <p:nvPr>
            <p:ph type="title"/>
          </p:nvPr>
        </p:nvSpPr>
        <p:spPr>
          <a:xfrm>
            <a:off x="858982" y="394138"/>
            <a:ext cx="6853382" cy="1185280"/>
          </a:xfrm>
        </p:spPr>
        <p:txBody>
          <a:bodyPr>
            <a:normAutofit/>
          </a:bodyPr>
          <a:lstStyle/>
          <a:p>
            <a:r>
              <a:rPr lang="en-US" altLang="en-US" sz="3600" b="1" dirty="0"/>
              <a:t> FSMA Implementation</a:t>
            </a:r>
            <a:r>
              <a:rPr lang="en-US" altLang="en-US" sz="3600" dirty="0"/>
              <a:t> </a:t>
            </a:r>
            <a:r>
              <a:rPr lang="en-US" altLang="en-US" sz="3600" b="1" dirty="0"/>
              <a:t>Approach</a:t>
            </a:r>
            <a:endParaRPr lang="en-US" sz="3600" dirty="0"/>
          </a:p>
        </p:txBody>
      </p:sp>
      <p:sp>
        <p:nvSpPr>
          <p:cNvPr id="3" name="Content Placeholder 2">
            <a:extLst>
              <a:ext uri="{FF2B5EF4-FFF2-40B4-BE49-F238E27FC236}">
                <a16:creationId xmlns:a16="http://schemas.microsoft.com/office/drawing/2014/main" id="{1C657A7D-4DEA-4CEE-9EC9-4F107223583A}"/>
              </a:ext>
            </a:extLst>
          </p:cNvPr>
          <p:cNvSpPr>
            <a:spLocks noGrp="1"/>
          </p:cNvSpPr>
          <p:nvPr>
            <p:ph idx="1"/>
          </p:nvPr>
        </p:nvSpPr>
        <p:spPr>
          <a:xfrm>
            <a:off x="317448" y="1764145"/>
            <a:ext cx="8660018" cy="3606798"/>
          </a:xfrm>
        </p:spPr>
        <p:txBody>
          <a:bodyPr/>
          <a:lstStyle/>
          <a:p>
            <a:pPr>
              <a:lnSpc>
                <a:spcPct val="90000"/>
              </a:lnSpc>
            </a:pPr>
            <a:r>
              <a:rPr lang="en-US" altLang="en-US" dirty="0"/>
              <a:t>Implementation already underway</a:t>
            </a:r>
          </a:p>
          <a:p>
            <a:pPr>
              <a:lnSpc>
                <a:spcPct val="90000"/>
              </a:lnSpc>
            </a:pPr>
            <a:r>
              <a:rPr lang="en-US" altLang="en-US" dirty="0"/>
              <a:t>Coalition needed</a:t>
            </a:r>
          </a:p>
          <a:p>
            <a:pPr>
              <a:lnSpc>
                <a:spcPct val="90000"/>
              </a:lnSpc>
            </a:pPr>
            <a:r>
              <a:rPr lang="en-US" altLang="en-US" dirty="0"/>
              <a:t>Transparency a priority</a:t>
            </a:r>
          </a:p>
          <a:p>
            <a:pPr>
              <a:lnSpc>
                <a:spcPct val="90000"/>
              </a:lnSpc>
            </a:pPr>
            <a:r>
              <a:rPr lang="en-US" altLang="en-US" dirty="0"/>
              <a:t>Focus on public health protection </a:t>
            </a:r>
          </a:p>
          <a:p>
            <a:pPr>
              <a:lnSpc>
                <a:spcPct val="90000"/>
              </a:lnSpc>
            </a:pPr>
            <a:r>
              <a:rPr lang="en-US" altLang="en-US" dirty="0"/>
              <a:t>Engage with stakeholders to help determine reasonable and practical ways to implement provisions </a:t>
            </a:r>
            <a:endParaRPr lang="en-US" altLang="en-US" dirty="0">
              <a:solidFill>
                <a:srgbClr val="FF0000"/>
              </a:solidFill>
            </a:endParaRPr>
          </a:p>
          <a:p>
            <a:pPr marL="0" indent="0">
              <a:buNone/>
            </a:pPr>
            <a:endParaRPr lang="en-US" dirty="0"/>
          </a:p>
        </p:txBody>
      </p:sp>
      <p:pic>
        <p:nvPicPr>
          <p:cNvPr id="10" name="Picture 5" descr="C:\Users\Dayna.Martinez\Pictures\imagesCL0PZYLN.jpg">
            <a:extLst>
              <a:ext uri="{FF2B5EF4-FFF2-40B4-BE49-F238E27FC236}">
                <a16:creationId xmlns:a16="http://schemas.microsoft.com/office/drawing/2014/main" id="{D49F57BA-1E5C-4849-849F-7F945B88A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64" y="5370944"/>
            <a:ext cx="1265102" cy="99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CC9F-11A9-4392-BA21-6C7826A97E0C}"/>
              </a:ext>
            </a:extLst>
          </p:cNvPr>
          <p:cNvSpPr>
            <a:spLocks noGrp="1"/>
          </p:cNvSpPr>
          <p:nvPr>
            <p:ph type="title"/>
          </p:nvPr>
        </p:nvSpPr>
        <p:spPr>
          <a:xfrm>
            <a:off x="2161309" y="329381"/>
            <a:ext cx="5200073" cy="899055"/>
          </a:xfrm>
        </p:spPr>
        <p:txBody>
          <a:bodyPr>
            <a:normAutofit fontScale="90000"/>
          </a:bodyPr>
          <a:lstStyle/>
          <a:p>
            <a:br>
              <a:rPr lang="en-US" b="1" u="sng" dirty="0"/>
            </a:br>
            <a:br>
              <a:rPr lang="en-US" b="1" u="sng" dirty="0"/>
            </a:br>
            <a:r>
              <a:rPr lang="en-US" sz="4000" b="1" dirty="0"/>
              <a:t>FSMA New Rules</a:t>
            </a:r>
            <a:br>
              <a:rPr lang="en-US" dirty="0"/>
            </a:br>
            <a:br>
              <a:rPr lang="en-US" b="1" u="sng" dirty="0"/>
            </a:br>
            <a:endParaRPr lang="en-US" dirty="0"/>
          </a:p>
        </p:txBody>
      </p:sp>
      <p:sp>
        <p:nvSpPr>
          <p:cNvPr id="3" name="Content Placeholder 2">
            <a:extLst>
              <a:ext uri="{FF2B5EF4-FFF2-40B4-BE49-F238E27FC236}">
                <a16:creationId xmlns:a16="http://schemas.microsoft.com/office/drawing/2014/main" id="{6860A7A0-0A6E-405C-AB96-6276842C8578}"/>
              </a:ext>
            </a:extLst>
          </p:cNvPr>
          <p:cNvSpPr>
            <a:spLocks noGrp="1"/>
          </p:cNvSpPr>
          <p:nvPr>
            <p:ph idx="1"/>
          </p:nvPr>
        </p:nvSpPr>
        <p:spPr>
          <a:xfrm>
            <a:off x="323850" y="1474837"/>
            <a:ext cx="8509103" cy="4981381"/>
          </a:xfrm>
        </p:spPr>
        <p:txBody>
          <a:bodyPr>
            <a:normAutofit/>
          </a:bodyPr>
          <a:lstStyle/>
          <a:p>
            <a:r>
              <a:rPr lang="en-US" sz="2600" b="1" dirty="0"/>
              <a:t>Preventive Controls for Human Food (21 CFR Part 117)</a:t>
            </a:r>
          </a:p>
          <a:p>
            <a:r>
              <a:rPr lang="en-US" sz="2600" b="1" dirty="0"/>
              <a:t>Preventive Controls for Animal Food (21 CFR Part 507)</a:t>
            </a:r>
          </a:p>
          <a:p>
            <a:r>
              <a:rPr lang="en-US" sz="2600" b="1" dirty="0"/>
              <a:t>Produce Safety (21 CFR Part 112)</a:t>
            </a:r>
          </a:p>
          <a:p>
            <a:r>
              <a:rPr lang="en-US" sz="2600" b="1" dirty="0"/>
              <a:t>Foreign Supplier Verification Program for Importers of Food for Humans and Animals (Foreign Supplier) (Part 1, Subpart L)</a:t>
            </a:r>
          </a:p>
          <a:p>
            <a:r>
              <a:rPr lang="en-US" sz="2600" b="1" dirty="0"/>
              <a:t>Third-Party Accreditation</a:t>
            </a:r>
          </a:p>
          <a:p>
            <a:r>
              <a:rPr lang="en-US" sz="2600" b="1" dirty="0"/>
              <a:t>Sanitary Transportation of Human and Animal Food (1, Subpart O) </a:t>
            </a:r>
          </a:p>
          <a:p>
            <a:r>
              <a:rPr lang="en-US" sz="2600" b="1" dirty="0"/>
              <a:t>Mitigation Strategies to Protect Food Against Intentional Adulteration (Food Defense) (21 CFR Part 121)</a:t>
            </a:r>
          </a:p>
          <a:p>
            <a:endParaRPr lang="en-US" b="1" dirty="0"/>
          </a:p>
          <a:p>
            <a:endParaRPr lang="en-US" dirty="0"/>
          </a:p>
        </p:txBody>
      </p:sp>
      <p:pic>
        <p:nvPicPr>
          <p:cNvPr id="4" name="Picture 3">
            <a:extLst>
              <a:ext uri="{FF2B5EF4-FFF2-40B4-BE49-F238E27FC236}">
                <a16:creationId xmlns:a16="http://schemas.microsoft.com/office/drawing/2014/main" id="{ECD92277-B82C-4A19-9441-3D04C22CC635}"/>
              </a:ext>
            </a:extLst>
          </p:cNvPr>
          <p:cNvPicPr>
            <a:picLocks noChangeAspect="1"/>
          </p:cNvPicPr>
          <p:nvPr/>
        </p:nvPicPr>
        <p:blipFill>
          <a:blip r:embed="rId3"/>
          <a:stretch>
            <a:fillRect/>
          </a:stretch>
        </p:blipFill>
        <p:spPr>
          <a:xfrm>
            <a:off x="323850" y="110835"/>
            <a:ext cx="1642881" cy="1364003"/>
          </a:xfrm>
          <a:prstGeom prst="rect">
            <a:avLst/>
          </a:prstGeom>
        </p:spPr>
      </p:pic>
    </p:spTree>
    <p:extLst>
      <p:ext uri="{BB962C8B-B14F-4D97-AF65-F5344CB8AC3E}">
        <p14:creationId xmlns:p14="http://schemas.microsoft.com/office/powerpoint/2010/main" val="174081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7767-1F0C-4529-869E-609485C71AD9}"/>
              </a:ext>
            </a:extLst>
          </p:cNvPr>
          <p:cNvSpPr>
            <a:spLocks noGrp="1"/>
          </p:cNvSpPr>
          <p:nvPr>
            <p:ph type="title"/>
          </p:nvPr>
        </p:nvSpPr>
        <p:spPr>
          <a:xfrm>
            <a:off x="895926" y="471055"/>
            <a:ext cx="7148947" cy="1662545"/>
          </a:xfrm>
        </p:spPr>
        <p:txBody>
          <a:bodyPr>
            <a:noAutofit/>
          </a:bodyPr>
          <a:lstStyle/>
          <a:p>
            <a:r>
              <a:rPr lang="en-US" sz="3600" b="1" dirty="0"/>
              <a:t>Brief overview of the major </a:t>
            </a:r>
            <a:br>
              <a:rPr lang="en-US" sz="3600" b="1" dirty="0"/>
            </a:br>
            <a:r>
              <a:rPr lang="en-US" sz="3600" b="1" u="sng" dirty="0"/>
              <a:t>FSMA Rules </a:t>
            </a:r>
            <a:r>
              <a:rPr lang="en-US" sz="3600" b="1" dirty="0"/>
              <a:t>and Compliance Dates</a:t>
            </a:r>
            <a:r>
              <a:rPr lang="en-US" sz="3600" dirty="0"/>
              <a:t> </a:t>
            </a:r>
          </a:p>
        </p:txBody>
      </p:sp>
      <p:pic>
        <p:nvPicPr>
          <p:cNvPr id="4" name="Content Placeholder 3" descr="Reflecting On The Obama Administration Food Policies">
            <a:extLst>
              <a:ext uri="{FF2B5EF4-FFF2-40B4-BE49-F238E27FC236}">
                <a16:creationId xmlns:a16="http://schemas.microsoft.com/office/drawing/2014/main" id="{54E984C4-DF25-4248-8DE4-D14D6E492F5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736" y="2133600"/>
            <a:ext cx="5643417" cy="4158459"/>
          </a:xfrm>
          <a:prstGeom prst="rect">
            <a:avLst/>
          </a:prstGeom>
          <a:noFill/>
          <a:ln>
            <a:noFill/>
          </a:ln>
        </p:spPr>
      </p:pic>
    </p:spTree>
    <p:extLst>
      <p:ext uri="{BB962C8B-B14F-4D97-AF65-F5344CB8AC3E}">
        <p14:creationId xmlns:p14="http://schemas.microsoft.com/office/powerpoint/2010/main" val="261690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C4E9-7732-4215-989F-53544802E9D7}"/>
              </a:ext>
            </a:extLst>
          </p:cNvPr>
          <p:cNvSpPr>
            <a:spLocks noGrp="1"/>
          </p:cNvSpPr>
          <p:nvPr>
            <p:ph type="title"/>
          </p:nvPr>
        </p:nvSpPr>
        <p:spPr>
          <a:xfrm>
            <a:off x="1311564" y="290944"/>
            <a:ext cx="6871854" cy="1735867"/>
          </a:xfrm>
        </p:spPr>
        <p:txBody>
          <a:bodyPr>
            <a:normAutofit fontScale="90000"/>
          </a:bodyPr>
          <a:lstStyle/>
          <a:p>
            <a:br>
              <a:rPr lang="en-US" dirty="0"/>
            </a:br>
            <a:br>
              <a:rPr lang="en-US" dirty="0"/>
            </a:br>
            <a:r>
              <a:rPr lang="en-US" sz="2700" b="1" dirty="0">
                <a:latin typeface="Arial" charset="0"/>
              </a:rPr>
              <a:t>Current Good Manufacturing Practice, Hazard Analysis, and Risk-Based Preventive Controls (PC) Rules for Human Food (HF) (21 CFR 117) and Animal Food (21 CFR 507) </a:t>
            </a:r>
            <a:br>
              <a:rPr lang="en-US" b="1" dirty="0">
                <a:latin typeface="Arial" charset="0"/>
              </a:rPr>
            </a:br>
            <a:br>
              <a:rPr lang="en-US" dirty="0"/>
            </a:br>
            <a:endParaRPr lang="en-US" dirty="0"/>
          </a:p>
        </p:txBody>
      </p:sp>
      <p:sp>
        <p:nvSpPr>
          <p:cNvPr id="3" name="Content Placeholder 2">
            <a:extLst>
              <a:ext uri="{FF2B5EF4-FFF2-40B4-BE49-F238E27FC236}">
                <a16:creationId xmlns:a16="http://schemas.microsoft.com/office/drawing/2014/main" id="{872A289B-D6B6-4D2A-8B51-0054876C5F54}"/>
              </a:ext>
            </a:extLst>
          </p:cNvPr>
          <p:cNvSpPr>
            <a:spLocks noGrp="1"/>
          </p:cNvSpPr>
          <p:nvPr>
            <p:ph idx="1"/>
          </p:nvPr>
        </p:nvSpPr>
        <p:spPr>
          <a:xfrm>
            <a:off x="397164" y="2115127"/>
            <a:ext cx="8211127" cy="4257963"/>
          </a:xfrm>
        </p:spPr>
        <p:txBody>
          <a:bodyPr>
            <a:normAutofit/>
          </a:bodyPr>
          <a:lstStyle/>
          <a:p>
            <a:pPr>
              <a:defRPr/>
            </a:pPr>
            <a:r>
              <a:rPr lang="en-US" sz="2400" dirty="0"/>
              <a:t>Applies to FDA food facilities required to register (with some exceptions) to implement a written Food Safety Plan:</a:t>
            </a:r>
          </a:p>
          <a:p>
            <a:pPr marL="0" indent="0">
              <a:buNone/>
              <a:defRPr/>
            </a:pPr>
            <a:r>
              <a:rPr lang="en-US" sz="2400" b="1" dirty="0"/>
              <a:t>	  -</a:t>
            </a:r>
            <a:r>
              <a:rPr lang="en-US" altLang="en-US" sz="2400" u="sng" dirty="0"/>
              <a:t>Hazard analysis </a:t>
            </a:r>
            <a:r>
              <a:rPr lang="en-US" altLang="en-US" sz="2400" dirty="0"/>
              <a:t>and risk-based preventive controls</a:t>
            </a:r>
            <a:endParaRPr lang="en-US" sz="2400" b="1" dirty="0"/>
          </a:p>
          <a:p>
            <a:pPr lvl="2">
              <a:lnSpc>
                <a:spcPct val="90000"/>
              </a:lnSpc>
            </a:pPr>
            <a:r>
              <a:rPr lang="en-US" altLang="en-US" dirty="0"/>
              <a:t>Evaluate hazards that could affect food safety; </a:t>
            </a:r>
          </a:p>
          <a:p>
            <a:pPr lvl="2">
              <a:lnSpc>
                <a:spcPct val="90000"/>
              </a:lnSpc>
            </a:pPr>
            <a:r>
              <a:rPr lang="en-US" altLang="en-US" dirty="0"/>
              <a:t>Identify and implement preventive controls to prevent hazards; </a:t>
            </a:r>
          </a:p>
          <a:p>
            <a:pPr lvl="2">
              <a:lnSpc>
                <a:spcPct val="90000"/>
              </a:lnSpc>
            </a:pPr>
            <a:r>
              <a:rPr lang="en-US" altLang="en-US" dirty="0"/>
              <a:t>Monitor controls and maintain monitoring records; and</a:t>
            </a:r>
          </a:p>
          <a:p>
            <a:pPr lvl="2">
              <a:lnSpc>
                <a:spcPct val="90000"/>
              </a:lnSpc>
            </a:pPr>
            <a:r>
              <a:rPr lang="en-US" altLang="en-US" dirty="0"/>
              <a:t>Conduct verification activities </a:t>
            </a:r>
            <a:endParaRPr lang="en-US" altLang="en-US" dirty="0">
              <a:cs typeface="Arial" pitchFamily="34" charset="0"/>
            </a:endParaRPr>
          </a:p>
          <a:p>
            <a:pPr marL="914400" lvl="2" indent="0">
              <a:lnSpc>
                <a:spcPct val="90000"/>
              </a:lnSpc>
              <a:buNone/>
            </a:pPr>
            <a:r>
              <a:rPr lang="en-US" dirty="0">
                <a:cs typeface="Arial" pitchFamily="34" charset="0"/>
              </a:rPr>
              <a:t>-</a:t>
            </a:r>
            <a:r>
              <a:rPr lang="en-US" u="sng" dirty="0">
                <a:cs typeface="Arial" pitchFamily="34" charset="0"/>
              </a:rPr>
              <a:t>Current Good Manufacturing Practice (cGMP)</a:t>
            </a:r>
          </a:p>
          <a:p>
            <a:pPr marL="914400" lvl="2" indent="0">
              <a:lnSpc>
                <a:spcPct val="90000"/>
              </a:lnSpc>
              <a:buNone/>
            </a:pPr>
            <a:r>
              <a:rPr lang="en-US" dirty="0">
                <a:cs typeface="Arial" pitchFamily="34" charset="0"/>
              </a:rPr>
              <a:t>-</a:t>
            </a:r>
            <a:r>
              <a:rPr lang="en-US" u="sng" dirty="0">
                <a:cs typeface="Arial" pitchFamily="34" charset="0"/>
              </a:rPr>
              <a:t>Supply-Chain Program</a:t>
            </a:r>
          </a:p>
          <a:p>
            <a:pPr marL="914400" lvl="2" indent="0">
              <a:lnSpc>
                <a:spcPct val="90000"/>
              </a:lnSpc>
              <a:buNone/>
            </a:pPr>
            <a:endParaRPr lang="en-US" dirty="0">
              <a:cs typeface="Arial" pitchFamily="34" charset="0"/>
            </a:endParaRPr>
          </a:p>
          <a:p>
            <a:pPr marL="914400" lvl="2" indent="0">
              <a:lnSpc>
                <a:spcPct val="90000"/>
              </a:lnSpc>
              <a:buNone/>
            </a:pPr>
            <a:endParaRPr lang="en-US" dirty="0"/>
          </a:p>
          <a:p>
            <a:pPr marL="914400" lvl="2" indent="0">
              <a:lnSpc>
                <a:spcPct val="90000"/>
              </a:lnSpc>
              <a:buNone/>
            </a:pPr>
            <a:endParaRPr lang="en-US" altLang="en-US" dirty="0"/>
          </a:p>
          <a:p>
            <a:pPr marL="914400" lvl="2" indent="0">
              <a:lnSpc>
                <a:spcPct val="90000"/>
              </a:lnSpc>
              <a:buNone/>
            </a:pPr>
            <a:endParaRPr lang="en-US" altLang="en-US" dirty="0"/>
          </a:p>
          <a:p>
            <a:pPr marL="1371600" lvl="3" indent="0">
              <a:buNone/>
            </a:pPr>
            <a:endParaRPr lang="en-US" sz="2400" b="1" dirty="0"/>
          </a:p>
        </p:txBody>
      </p:sp>
      <p:pic>
        <p:nvPicPr>
          <p:cNvPr id="4" name="Picture 3" descr="C:\Users\Dayna.Martinez\Pictures\writing_icon.jpg">
            <a:extLst>
              <a:ext uri="{FF2B5EF4-FFF2-40B4-BE49-F238E27FC236}">
                <a16:creationId xmlns:a16="http://schemas.microsoft.com/office/drawing/2014/main" id="{FCD6FDCE-3E29-463D-918A-25DE2F2CA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71590"/>
            <a:ext cx="1098550" cy="1274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E0C4F1A-536A-4914-A6AC-6FD51B482C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8099" y="5491586"/>
            <a:ext cx="1282123" cy="969819"/>
          </a:xfrm>
          <a:prstGeom prst="rect">
            <a:avLst/>
          </a:prstGeom>
          <a:effectLst>
            <a:softEdge rad="76200"/>
          </a:effectLst>
        </p:spPr>
      </p:pic>
    </p:spTree>
    <p:extLst>
      <p:ext uri="{BB962C8B-B14F-4D97-AF65-F5344CB8AC3E}">
        <p14:creationId xmlns:p14="http://schemas.microsoft.com/office/powerpoint/2010/main" val="260158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818" y="526474"/>
            <a:ext cx="6733309" cy="1163782"/>
          </a:xfrm>
        </p:spPr>
        <p:txBody>
          <a:bodyPr>
            <a:noAutofit/>
          </a:bodyPr>
          <a:lstStyle/>
          <a:p>
            <a:r>
              <a:rPr lang="en-US" sz="3200" b="1" dirty="0"/>
              <a:t>FDA Food Safety Modernization Act (FSMA)</a:t>
            </a:r>
          </a:p>
        </p:txBody>
      </p:sp>
      <p:sp>
        <p:nvSpPr>
          <p:cNvPr id="3" name="Content Placeholder 2"/>
          <p:cNvSpPr>
            <a:spLocks noGrp="1"/>
          </p:cNvSpPr>
          <p:nvPr>
            <p:ph idx="1"/>
          </p:nvPr>
        </p:nvSpPr>
        <p:spPr>
          <a:xfrm>
            <a:off x="323850" y="1921164"/>
            <a:ext cx="8509103" cy="4156149"/>
          </a:xfrm>
        </p:spPr>
        <p:txBody>
          <a:bodyPr>
            <a:normAutofit fontScale="92500" lnSpcReduction="10000"/>
          </a:bodyPr>
          <a:lstStyle/>
          <a:p>
            <a:pPr>
              <a:buFont typeface="Wingdings" panose="05000000000000000000" pitchFamily="2" charset="2"/>
              <a:buChar char="§"/>
            </a:pPr>
            <a:r>
              <a:rPr lang="en-US" dirty="0"/>
              <a:t>Food Safety Modernization Act (</a:t>
            </a:r>
            <a:r>
              <a:rPr lang="en-US" b="1" dirty="0"/>
              <a:t>FSMA</a:t>
            </a:r>
            <a:r>
              <a:rPr lang="en-US" dirty="0"/>
              <a:t>) was signed into </a:t>
            </a:r>
            <a:r>
              <a:rPr lang="en-US" b="1" dirty="0"/>
              <a:t>law</a:t>
            </a:r>
            <a:r>
              <a:rPr lang="en-US" dirty="0"/>
              <a:t> by President Barack Obama on January 4, 2011.</a:t>
            </a:r>
          </a:p>
          <a:p>
            <a:pPr lvl="1">
              <a:buFont typeface="Wingdings" panose="05000000000000000000" pitchFamily="2" charset="2"/>
              <a:buChar char="v"/>
            </a:pPr>
            <a:r>
              <a:rPr lang="en-US" sz="3200" dirty="0"/>
              <a:t>The </a:t>
            </a:r>
            <a:r>
              <a:rPr lang="en-US" sz="3200" b="1" dirty="0"/>
              <a:t>law</a:t>
            </a:r>
            <a:r>
              <a:rPr lang="en-US" sz="3200" dirty="0"/>
              <a:t> was prompted after many reported incidents of foodborne illnesses during the first decade of the 2000s.</a:t>
            </a:r>
          </a:p>
          <a:p>
            <a:pPr lvl="1">
              <a:buFont typeface="Wingdings" panose="05000000000000000000" pitchFamily="2" charset="2"/>
              <a:buChar char="v"/>
            </a:pPr>
            <a:r>
              <a:rPr lang="en-US" sz="3200" b="1" dirty="0">
                <a:cs typeface="Arial" charset="0"/>
              </a:rPr>
              <a:t>FSMA</a:t>
            </a:r>
            <a:r>
              <a:rPr lang="en-US" sz="3200" dirty="0">
                <a:cs typeface="Arial" charset="0"/>
              </a:rPr>
              <a:t> marks the biggest change to our nation’s food laws in more than 70 years. (</a:t>
            </a:r>
            <a:r>
              <a:rPr lang="en-US" b="1" dirty="0"/>
              <a:t>1938 – Food, Drug, and Cosmetic Act)</a:t>
            </a:r>
            <a:endParaRPr lang="en-US" sz="3200" dirty="0">
              <a:cs typeface="Arial" charset="0"/>
            </a:endParaRPr>
          </a:p>
          <a:p>
            <a:pPr marL="457200" lvl="1" indent="0">
              <a:buNone/>
            </a:pPr>
            <a:endParaRPr lang="en-US" sz="3600" dirty="0"/>
          </a:p>
          <a:p>
            <a:pPr marL="0" indent="0">
              <a:buNone/>
            </a:pPr>
            <a:endParaRPr lang="en-US" dirty="0"/>
          </a:p>
          <a:p>
            <a:pPr marL="0" indent="0">
              <a:buNone/>
            </a:pPr>
            <a:endParaRPr lang="en-US" dirty="0"/>
          </a:p>
        </p:txBody>
      </p:sp>
      <p:pic>
        <p:nvPicPr>
          <p:cNvPr id="6" name="Picture 5" descr="The Ultimate Guide to HIPAA Compliance">
            <a:extLst>
              <a:ext uri="{FF2B5EF4-FFF2-40B4-BE49-F238E27FC236}">
                <a16:creationId xmlns:a16="http://schemas.microsoft.com/office/drawing/2014/main" id="{ABD417EF-3476-4179-9E7D-C3824E3B5B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046" y="269708"/>
            <a:ext cx="1399772" cy="900330"/>
          </a:xfrm>
          <a:prstGeom prst="rect">
            <a:avLst/>
          </a:prstGeom>
          <a:noFill/>
          <a:ln>
            <a:noFill/>
          </a:ln>
        </p:spPr>
      </p:pic>
    </p:spTree>
    <p:extLst>
      <p:ext uri="{BB962C8B-B14F-4D97-AF65-F5344CB8AC3E}">
        <p14:creationId xmlns:p14="http://schemas.microsoft.com/office/powerpoint/2010/main" val="182341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546D-C9B0-43DC-9EAF-0D6096E395E4}"/>
              </a:ext>
            </a:extLst>
          </p:cNvPr>
          <p:cNvSpPr>
            <a:spLocks noGrp="1"/>
          </p:cNvSpPr>
          <p:nvPr>
            <p:ph type="title"/>
          </p:nvPr>
        </p:nvSpPr>
        <p:spPr>
          <a:xfrm>
            <a:off x="969819" y="600364"/>
            <a:ext cx="6945746" cy="1339273"/>
          </a:xfrm>
        </p:spPr>
        <p:txBody>
          <a:bodyPr>
            <a:normAutofit/>
          </a:bodyPr>
          <a:lstStyle/>
          <a:p>
            <a:r>
              <a:rPr lang="en-US" altLang="en-US" sz="3600" b="1" u="sng" dirty="0"/>
              <a:t>Hazard analysis </a:t>
            </a:r>
            <a:r>
              <a:rPr lang="en-US" altLang="en-US" sz="3600" b="1" dirty="0"/>
              <a:t>and Risk-based Preventive Controls</a:t>
            </a:r>
            <a:endParaRPr lang="en-US" sz="3600" b="1" dirty="0"/>
          </a:p>
        </p:txBody>
      </p:sp>
      <p:sp>
        <p:nvSpPr>
          <p:cNvPr id="3" name="Content Placeholder 2">
            <a:extLst>
              <a:ext uri="{FF2B5EF4-FFF2-40B4-BE49-F238E27FC236}">
                <a16:creationId xmlns:a16="http://schemas.microsoft.com/office/drawing/2014/main" id="{EFC67BC8-4354-43D3-9AA0-A7AB46CA60D1}"/>
              </a:ext>
            </a:extLst>
          </p:cNvPr>
          <p:cNvSpPr>
            <a:spLocks noGrp="1"/>
          </p:cNvSpPr>
          <p:nvPr>
            <p:ph idx="1"/>
          </p:nvPr>
        </p:nvSpPr>
        <p:spPr>
          <a:xfrm>
            <a:off x="452582" y="2198256"/>
            <a:ext cx="8146473" cy="3777672"/>
          </a:xfrm>
        </p:spPr>
        <p:txBody>
          <a:bodyPr/>
          <a:lstStyle/>
          <a:p>
            <a:r>
              <a:rPr lang="en-US" altLang="en-US" dirty="0">
                <a:ea typeface="Geneva" charset="0"/>
                <a:cs typeface="Geneva" charset="0"/>
              </a:rPr>
              <a:t>Evaluate known or reasonably foreseeable hazards to determine if they require a control</a:t>
            </a:r>
          </a:p>
          <a:p>
            <a:pPr lvl="1"/>
            <a:r>
              <a:rPr lang="en-US" altLang="en-US" dirty="0">
                <a:ea typeface="Geneva" charset="0"/>
                <a:cs typeface="Geneva" charset="0"/>
              </a:rPr>
              <a:t>Biological, chemical and physical hazards</a:t>
            </a:r>
          </a:p>
          <a:p>
            <a:pPr lvl="1"/>
            <a:r>
              <a:rPr lang="en-US" altLang="en-US" dirty="0">
                <a:ea typeface="Geneva" charset="0"/>
                <a:cs typeface="Geneva" charset="0"/>
              </a:rPr>
              <a:t>Naturally occurring or unintentionally introduced, or intentionally introduced for economic gain</a:t>
            </a:r>
          </a:p>
          <a:p>
            <a:r>
              <a:rPr lang="en-US" altLang="en-US" dirty="0">
                <a:ea typeface="Geneva" charset="0"/>
                <a:cs typeface="Geneva" charset="0"/>
              </a:rPr>
              <a:t>May assess another’s hazard analysis</a:t>
            </a:r>
          </a:p>
          <a:p>
            <a:endParaRPr lang="en-US" dirty="0"/>
          </a:p>
        </p:txBody>
      </p:sp>
    </p:spTree>
    <p:extLst>
      <p:ext uri="{BB962C8B-B14F-4D97-AF65-F5344CB8AC3E}">
        <p14:creationId xmlns:p14="http://schemas.microsoft.com/office/powerpoint/2010/main" val="68790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38AF-0CC3-4FB2-8036-A746053D5982}"/>
              </a:ext>
            </a:extLst>
          </p:cNvPr>
          <p:cNvSpPr>
            <a:spLocks noGrp="1"/>
          </p:cNvSpPr>
          <p:nvPr>
            <p:ph type="title"/>
          </p:nvPr>
        </p:nvSpPr>
        <p:spPr>
          <a:xfrm>
            <a:off x="738909" y="341745"/>
            <a:ext cx="7287492" cy="976359"/>
          </a:xfrm>
        </p:spPr>
        <p:txBody>
          <a:bodyPr>
            <a:normAutofit/>
          </a:bodyPr>
          <a:lstStyle/>
          <a:p>
            <a:r>
              <a:rPr lang="en-US" sz="3600" b="1" dirty="0"/>
              <a:t>     FSMA PC Food Safety Plan</a:t>
            </a:r>
          </a:p>
        </p:txBody>
      </p:sp>
      <p:sp>
        <p:nvSpPr>
          <p:cNvPr id="4" name="Rounded Rectangle 5">
            <a:extLst>
              <a:ext uri="{FF2B5EF4-FFF2-40B4-BE49-F238E27FC236}">
                <a16:creationId xmlns:a16="http://schemas.microsoft.com/office/drawing/2014/main" id="{606FD750-2BCC-4A94-B38F-C323865E55E1}"/>
              </a:ext>
            </a:extLst>
          </p:cNvPr>
          <p:cNvSpPr>
            <a:spLocks noGrp="1"/>
          </p:cNvSpPr>
          <p:nvPr>
            <p:ph idx="1"/>
          </p:nvPr>
        </p:nvSpPr>
        <p:spPr>
          <a:xfrm>
            <a:off x="535709" y="1559397"/>
            <a:ext cx="7897091" cy="4787100"/>
          </a:xfrm>
          <a:prstGeom prst="roundRect">
            <a:avLst/>
          </a:prstGeom>
          <a:pattFill prst="wdUpDiag">
            <a:fgClr>
              <a:schemeClr val="bg1">
                <a:lumMod val="8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200" dirty="0">
                <a:solidFill>
                  <a:srgbClr val="FF0000"/>
                </a:solidFill>
              </a:rPr>
              <a:t>Food Safety Plan</a:t>
            </a:r>
          </a:p>
        </p:txBody>
      </p:sp>
      <p:pic>
        <p:nvPicPr>
          <p:cNvPr id="5" name="Picture 4">
            <a:extLst>
              <a:ext uri="{FF2B5EF4-FFF2-40B4-BE49-F238E27FC236}">
                <a16:creationId xmlns:a16="http://schemas.microsoft.com/office/drawing/2014/main" id="{96EA51EE-6D9E-454E-9F32-EEDD99E449E4}"/>
              </a:ext>
            </a:extLst>
          </p:cNvPr>
          <p:cNvPicPr>
            <a:picLocks noChangeAspect="1"/>
          </p:cNvPicPr>
          <p:nvPr/>
        </p:nvPicPr>
        <p:blipFill>
          <a:blip r:embed="rId3"/>
          <a:stretch>
            <a:fillRect/>
          </a:stretch>
        </p:blipFill>
        <p:spPr>
          <a:xfrm>
            <a:off x="919409" y="2686804"/>
            <a:ext cx="2993395" cy="914479"/>
          </a:xfrm>
          <a:prstGeom prst="rect">
            <a:avLst/>
          </a:prstGeom>
        </p:spPr>
      </p:pic>
      <p:pic>
        <p:nvPicPr>
          <p:cNvPr id="6" name="Picture 5">
            <a:extLst>
              <a:ext uri="{FF2B5EF4-FFF2-40B4-BE49-F238E27FC236}">
                <a16:creationId xmlns:a16="http://schemas.microsoft.com/office/drawing/2014/main" id="{871D04F6-799E-41F6-A2D2-4395AA36EF6A}"/>
              </a:ext>
            </a:extLst>
          </p:cNvPr>
          <p:cNvPicPr>
            <a:picLocks noChangeAspect="1"/>
          </p:cNvPicPr>
          <p:nvPr/>
        </p:nvPicPr>
        <p:blipFill>
          <a:blip r:embed="rId4"/>
          <a:stretch>
            <a:fillRect/>
          </a:stretch>
        </p:blipFill>
        <p:spPr>
          <a:xfrm>
            <a:off x="4001729" y="2402818"/>
            <a:ext cx="1778360" cy="1524309"/>
          </a:xfrm>
          <a:prstGeom prst="rect">
            <a:avLst/>
          </a:prstGeom>
        </p:spPr>
      </p:pic>
      <p:grpSp>
        <p:nvGrpSpPr>
          <p:cNvPr id="8" name="Group 7">
            <a:extLst>
              <a:ext uri="{FF2B5EF4-FFF2-40B4-BE49-F238E27FC236}">
                <a16:creationId xmlns:a16="http://schemas.microsoft.com/office/drawing/2014/main" id="{5F39E7CB-7AA9-409F-8E1E-DE26CE806C72}"/>
              </a:ext>
            </a:extLst>
          </p:cNvPr>
          <p:cNvGrpSpPr>
            <a:grpSpLocks/>
          </p:cNvGrpSpPr>
          <p:nvPr/>
        </p:nvGrpSpPr>
        <p:grpSpPr bwMode="auto">
          <a:xfrm>
            <a:off x="3881912" y="3588391"/>
            <a:ext cx="1707028" cy="1978772"/>
            <a:chOff x="3811869" y="3881196"/>
            <a:chExt cx="1707027" cy="1978443"/>
          </a:xfrm>
        </p:grpSpPr>
        <p:sp>
          <p:nvSpPr>
            <p:cNvPr id="9" name="Freeform 7">
              <a:extLst>
                <a:ext uri="{FF2B5EF4-FFF2-40B4-BE49-F238E27FC236}">
                  <a16:creationId xmlns:a16="http://schemas.microsoft.com/office/drawing/2014/main" id="{054F039C-9031-44E7-8FCD-EF9B49900775}"/>
                </a:ext>
              </a:extLst>
            </p:cNvPr>
            <p:cNvSpPr/>
            <p:nvPr/>
          </p:nvSpPr>
          <p:spPr>
            <a:xfrm>
              <a:off x="3811869" y="4565395"/>
              <a:ext cx="1707027" cy="1294244"/>
            </a:xfrm>
            <a:custGeom>
              <a:avLst/>
              <a:gdLst>
                <a:gd name="connsiteX0" fmla="*/ 0 w 1773953"/>
                <a:gd name="connsiteY0" fmla="*/ 804711 h 1609421"/>
                <a:gd name="connsiteX1" fmla="*/ 886977 w 1773953"/>
                <a:gd name="connsiteY1" fmla="*/ 0 h 1609421"/>
                <a:gd name="connsiteX2" fmla="*/ 1773954 w 1773953"/>
                <a:gd name="connsiteY2" fmla="*/ 804711 h 1609421"/>
                <a:gd name="connsiteX3" fmla="*/ 886977 w 1773953"/>
                <a:gd name="connsiteY3" fmla="*/ 1609422 h 1609421"/>
                <a:gd name="connsiteX4" fmla="*/ 0 w 1773953"/>
                <a:gd name="connsiteY4" fmla="*/ 804711 h 160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953" h="1609421">
                  <a:moveTo>
                    <a:pt x="0" y="804711"/>
                  </a:moveTo>
                  <a:cubicBezTo>
                    <a:pt x="0" y="360281"/>
                    <a:pt x="397113" y="0"/>
                    <a:pt x="886977" y="0"/>
                  </a:cubicBezTo>
                  <a:cubicBezTo>
                    <a:pt x="1376841" y="0"/>
                    <a:pt x="1773954" y="360281"/>
                    <a:pt x="1773954" y="804711"/>
                  </a:cubicBezTo>
                  <a:cubicBezTo>
                    <a:pt x="1773954" y="1249141"/>
                    <a:pt x="1376841" y="1609422"/>
                    <a:pt x="886977" y="1609422"/>
                  </a:cubicBezTo>
                  <a:cubicBezTo>
                    <a:pt x="397113" y="1609422"/>
                    <a:pt x="0" y="1249141"/>
                    <a:pt x="0" y="804711"/>
                  </a:cubicBezTo>
                  <a:close/>
                </a:path>
              </a:pathLst>
            </a:custGeom>
            <a:ln>
              <a:no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28369" tIns="304274" rIns="328369" bIns="304274" spcCol="1270" anchor="ctr"/>
            <a:lstStyle/>
            <a:p>
              <a:pPr algn="ctr" defTabSz="800100">
                <a:lnSpc>
                  <a:spcPct val="90000"/>
                </a:lnSpc>
                <a:spcAft>
                  <a:spcPct val="35000"/>
                </a:spcAft>
                <a:defRPr/>
              </a:pPr>
              <a:r>
                <a:rPr lang="en-US" dirty="0">
                  <a:solidFill>
                    <a:srgbClr val="FF0000"/>
                  </a:solidFill>
                </a:rPr>
                <a:t>Sanitation Control</a:t>
              </a:r>
            </a:p>
          </p:txBody>
        </p:sp>
        <p:cxnSp>
          <p:nvCxnSpPr>
            <p:cNvPr id="10" name="Straight Arrow Connector 9">
              <a:extLst>
                <a:ext uri="{FF2B5EF4-FFF2-40B4-BE49-F238E27FC236}">
                  <a16:creationId xmlns:a16="http://schemas.microsoft.com/office/drawing/2014/main" id="{4908706B-4BD3-4FF6-85DB-2AE7DD6AFDED}"/>
                </a:ext>
              </a:extLst>
            </p:cNvPr>
            <p:cNvCxnSpPr>
              <a:cxnSpLocks/>
            </p:cNvCxnSpPr>
            <p:nvPr/>
          </p:nvCxnSpPr>
          <p:spPr>
            <a:xfrm flipH="1">
              <a:off x="4513736" y="3881196"/>
              <a:ext cx="137926" cy="8399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32D27EF3-04BE-4109-8ACC-A3988347451E}"/>
              </a:ext>
            </a:extLst>
          </p:cNvPr>
          <p:cNvPicPr>
            <a:picLocks noChangeAspect="1"/>
          </p:cNvPicPr>
          <p:nvPr/>
        </p:nvPicPr>
        <p:blipFill>
          <a:blip r:embed="rId5"/>
          <a:stretch>
            <a:fillRect/>
          </a:stretch>
        </p:blipFill>
        <p:spPr>
          <a:xfrm>
            <a:off x="5405500" y="3383582"/>
            <a:ext cx="1432684" cy="1066892"/>
          </a:xfrm>
          <a:prstGeom prst="rect">
            <a:avLst/>
          </a:prstGeom>
        </p:spPr>
      </p:pic>
      <p:sp>
        <p:nvSpPr>
          <p:cNvPr id="15" name="Freeform 4">
            <a:extLst>
              <a:ext uri="{FF2B5EF4-FFF2-40B4-BE49-F238E27FC236}">
                <a16:creationId xmlns:a16="http://schemas.microsoft.com/office/drawing/2014/main" id="{3A850F05-C3BF-4C15-BCCA-CED4FFB7970F}"/>
              </a:ext>
            </a:extLst>
          </p:cNvPr>
          <p:cNvSpPr/>
          <p:nvPr/>
        </p:nvSpPr>
        <p:spPr bwMode="auto">
          <a:xfrm>
            <a:off x="2793047" y="3409589"/>
            <a:ext cx="1356892" cy="1171224"/>
          </a:xfrm>
          <a:custGeom>
            <a:avLst/>
            <a:gdLst>
              <a:gd name="connsiteX0" fmla="*/ 0 w 1710049"/>
              <a:gd name="connsiteY0" fmla="*/ 876073 h 1752146"/>
              <a:gd name="connsiteX1" fmla="*/ 855025 w 1710049"/>
              <a:gd name="connsiteY1" fmla="*/ 0 h 1752146"/>
              <a:gd name="connsiteX2" fmla="*/ 1710050 w 1710049"/>
              <a:gd name="connsiteY2" fmla="*/ 876073 h 1752146"/>
              <a:gd name="connsiteX3" fmla="*/ 855025 w 1710049"/>
              <a:gd name="connsiteY3" fmla="*/ 1752146 h 1752146"/>
              <a:gd name="connsiteX4" fmla="*/ 0 w 1710049"/>
              <a:gd name="connsiteY4" fmla="*/ 876073 h 175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049" h="1752146">
                <a:moveTo>
                  <a:pt x="0" y="876073"/>
                </a:moveTo>
                <a:cubicBezTo>
                  <a:pt x="0" y="392231"/>
                  <a:pt x="382808" y="0"/>
                  <a:pt x="855025" y="0"/>
                </a:cubicBezTo>
                <a:cubicBezTo>
                  <a:pt x="1327242" y="0"/>
                  <a:pt x="1710050" y="392231"/>
                  <a:pt x="1710050" y="876073"/>
                </a:cubicBezTo>
                <a:cubicBezTo>
                  <a:pt x="1710050" y="1359915"/>
                  <a:pt x="1327242" y="1752146"/>
                  <a:pt x="855025" y="1752146"/>
                </a:cubicBezTo>
                <a:cubicBezTo>
                  <a:pt x="382808" y="1752146"/>
                  <a:pt x="0" y="1359915"/>
                  <a:pt x="0" y="876073"/>
                </a:cubicBezTo>
                <a:close/>
              </a:path>
            </a:pathLst>
          </a:custGeom>
          <a:ln>
            <a:no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319011" tIns="325176" rIns="319011" bIns="325176" spcCol="1270" anchor="ctr"/>
          <a:lstStyle/>
          <a:p>
            <a:pPr algn="ctr" defTabSz="800100">
              <a:lnSpc>
                <a:spcPct val="90000"/>
              </a:lnSpc>
              <a:spcAft>
                <a:spcPct val="35000"/>
              </a:spcAft>
              <a:defRPr/>
            </a:pPr>
            <a:r>
              <a:rPr lang="en-US" dirty="0">
                <a:solidFill>
                  <a:srgbClr val="FF0000"/>
                </a:solidFill>
              </a:rPr>
              <a:t>Process </a:t>
            </a:r>
          </a:p>
          <a:p>
            <a:pPr algn="ctr" defTabSz="800100">
              <a:lnSpc>
                <a:spcPct val="90000"/>
              </a:lnSpc>
              <a:spcAft>
                <a:spcPct val="35000"/>
              </a:spcAft>
              <a:defRPr/>
            </a:pPr>
            <a:r>
              <a:rPr lang="en-US" dirty="0">
                <a:solidFill>
                  <a:srgbClr val="FF0000"/>
                </a:solidFill>
              </a:rPr>
              <a:t>C</a:t>
            </a:r>
            <a:r>
              <a:rPr lang="en-US" i="1" dirty="0">
                <a:solidFill>
                  <a:srgbClr val="FF0000"/>
                </a:solidFill>
              </a:rPr>
              <a:t>o</a:t>
            </a:r>
            <a:r>
              <a:rPr lang="en-US" dirty="0">
                <a:solidFill>
                  <a:srgbClr val="FF0000"/>
                </a:solidFill>
              </a:rPr>
              <a:t>ntrol</a:t>
            </a:r>
            <a:r>
              <a:rPr lang="en-US" dirty="0">
                <a:solidFill>
                  <a:prstClr val="black"/>
                </a:solidFill>
              </a:rPr>
              <a:t> </a:t>
            </a:r>
          </a:p>
        </p:txBody>
      </p:sp>
      <p:cxnSp>
        <p:nvCxnSpPr>
          <p:cNvPr id="16" name="Straight Arrow Connector 15">
            <a:extLst>
              <a:ext uri="{FF2B5EF4-FFF2-40B4-BE49-F238E27FC236}">
                <a16:creationId xmlns:a16="http://schemas.microsoft.com/office/drawing/2014/main" id="{226498EF-5B81-4924-80A2-D50EF5E26088}"/>
              </a:ext>
            </a:extLst>
          </p:cNvPr>
          <p:cNvCxnSpPr>
            <a:cxnSpLocks/>
          </p:cNvCxnSpPr>
          <p:nvPr/>
        </p:nvCxnSpPr>
        <p:spPr bwMode="auto">
          <a:xfrm flipH="1">
            <a:off x="3904782" y="3627490"/>
            <a:ext cx="799521" cy="3706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65583CF-E186-449F-98FC-020B8F7AEAA2}"/>
              </a:ext>
            </a:extLst>
          </p:cNvPr>
          <p:cNvPicPr>
            <a:picLocks noChangeAspect="1"/>
          </p:cNvPicPr>
          <p:nvPr/>
        </p:nvPicPr>
        <p:blipFill>
          <a:blip r:embed="rId6"/>
          <a:stretch>
            <a:fillRect/>
          </a:stretch>
        </p:blipFill>
        <p:spPr>
          <a:xfrm>
            <a:off x="2847641" y="5249744"/>
            <a:ext cx="1519741" cy="565525"/>
          </a:xfrm>
          <a:prstGeom prst="rect">
            <a:avLst/>
          </a:prstGeom>
        </p:spPr>
      </p:pic>
      <p:sp>
        <p:nvSpPr>
          <p:cNvPr id="25" name="Freeform 14">
            <a:extLst>
              <a:ext uri="{FF2B5EF4-FFF2-40B4-BE49-F238E27FC236}">
                <a16:creationId xmlns:a16="http://schemas.microsoft.com/office/drawing/2014/main" id="{5C047EA3-D827-4F0A-A83F-26312EE26243}"/>
              </a:ext>
            </a:extLst>
          </p:cNvPr>
          <p:cNvSpPr/>
          <p:nvPr/>
        </p:nvSpPr>
        <p:spPr bwMode="auto">
          <a:xfrm>
            <a:off x="1608144" y="4156289"/>
            <a:ext cx="1959745" cy="1605116"/>
          </a:xfrm>
          <a:custGeom>
            <a:avLst/>
            <a:gdLst>
              <a:gd name="connsiteX0" fmla="*/ 0 w 1723263"/>
              <a:gd name="connsiteY0" fmla="*/ 867836 h 1735672"/>
              <a:gd name="connsiteX1" fmla="*/ 861632 w 1723263"/>
              <a:gd name="connsiteY1" fmla="*/ 0 h 1735672"/>
              <a:gd name="connsiteX2" fmla="*/ 1723264 w 1723263"/>
              <a:gd name="connsiteY2" fmla="*/ 867836 h 1735672"/>
              <a:gd name="connsiteX3" fmla="*/ 861632 w 1723263"/>
              <a:gd name="connsiteY3" fmla="*/ 1735672 h 1735672"/>
              <a:gd name="connsiteX4" fmla="*/ 0 w 1723263"/>
              <a:gd name="connsiteY4" fmla="*/ 867836 h 1735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63" h="1735672">
                <a:moveTo>
                  <a:pt x="0" y="867836"/>
                </a:moveTo>
                <a:cubicBezTo>
                  <a:pt x="0" y="388543"/>
                  <a:pt x="385766" y="0"/>
                  <a:pt x="861632" y="0"/>
                </a:cubicBezTo>
                <a:cubicBezTo>
                  <a:pt x="1337498" y="0"/>
                  <a:pt x="1723264" y="388543"/>
                  <a:pt x="1723264" y="867836"/>
                </a:cubicBezTo>
                <a:cubicBezTo>
                  <a:pt x="1723264" y="1347129"/>
                  <a:pt x="1337498" y="1735672"/>
                  <a:pt x="861632" y="1735672"/>
                </a:cubicBezTo>
                <a:cubicBezTo>
                  <a:pt x="385766" y="1735672"/>
                  <a:pt x="0" y="1347129"/>
                  <a:pt x="0" y="867836"/>
                </a:cubicBezTo>
                <a:close/>
              </a:path>
            </a:pathLst>
          </a:custGeom>
          <a:solidFill>
            <a:srgbClr val="BBE0E3">
              <a:alpha val="50000"/>
              <a:hueOff val="0"/>
              <a:satOff val="0"/>
              <a:lumOff val="0"/>
              <a:alphaOff val="0"/>
            </a:srgbClr>
          </a:solidFill>
          <a:ln w="25400" cap="flat" cmpd="sng" algn="ctr">
            <a:noFill/>
            <a:prstDash val="solid"/>
          </a:ln>
          <a:effectLst/>
        </p:spPr>
        <p:txBody>
          <a:bodyPr lIns="320946" tIns="322763" rIns="320946" bIns="322763" spcCol="1270" anchor="ct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en-US" b="0" i="0" u="none" strike="noStrike" kern="0" cap="none" spc="0" normalizeH="0" baseline="0" noProof="0" dirty="0">
                <a:ln>
                  <a:noFill/>
                </a:ln>
                <a:solidFill>
                  <a:srgbClr val="FF0000"/>
                </a:solidFill>
                <a:effectLst/>
                <a:uLnTx/>
                <a:uFillTx/>
                <a:latin typeface="Arial"/>
                <a:ea typeface="+mn-ea"/>
                <a:cs typeface="+mn-cs"/>
              </a:rPr>
              <a:t>Supply-chain Program</a:t>
            </a:r>
          </a:p>
        </p:txBody>
      </p:sp>
      <p:cxnSp>
        <p:nvCxnSpPr>
          <p:cNvPr id="26" name="Straight Arrow Connector 25">
            <a:extLst>
              <a:ext uri="{FF2B5EF4-FFF2-40B4-BE49-F238E27FC236}">
                <a16:creationId xmlns:a16="http://schemas.microsoft.com/office/drawing/2014/main" id="{4760B949-0F07-4C63-B8E9-CC5347F3E4CD}"/>
              </a:ext>
            </a:extLst>
          </p:cNvPr>
          <p:cNvCxnSpPr>
            <a:cxnSpLocks/>
          </p:cNvCxnSpPr>
          <p:nvPr/>
        </p:nvCxnSpPr>
        <p:spPr bwMode="auto">
          <a:xfrm flipH="1">
            <a:off x="3592540" y="3636542"/>
            <a:ext cx="1103966" cy="1662061"/>
          </a:xfrm>
          <a:prstGeom prst="straightConnector1">
            <a:avLst/>
          </a:prstGeom>
          <a:noFill/>
          <a:ln w="25400" cap="flat" cmpd="sng" algn="ctr">
            <a:solidFill>
              <a:srgbClr val="000000"/>
            </a:solidFill>
            <a:prstDash val="solid"/>
            <a:tailEnd type="arrow"/>
          </a:ln>
          <a:effectLst/>
        </p:spPr>
      </p:cxnSp>
      <p:cxnSp>
        <p:nvCxnSpPr>
          <p:cNvPr id="32" name="Straight Arrow Connector 31">
            <a:extLst>
              <a:ext uri="{FF2B5EF4-FFF2-40B4-BE49-F238E27FC236}">
                <a16:creationId xmlns:a16="http://schemas.microsoft.com/office/drawing/2014/main" id="{3074CBE1-C739-4624-8FA4-14D0BB72B7EC}"/>
              </a:ext>
            </a:extLst>
          </p:cNvPr>
          <p:cNvCxnSpPr>
            <a:cxnSpLocks/>
          </p:cNvCxnSpPr>
          <p:nvPr/>
        </p:nvCxnSpPr>
        <p:spPr bwMode="auto">
          <a:xfrm flipH="1">
            <a:off x="2929914" y="3644000"/>
            <a:ext cx="1743420" cy="1272130"/>
          </a:xfrm>
          <a:prstGeom prst="straightConnector1">
            <a:avLst/>
          </a:prstGeom>
          <a:noFill/>
          <a:ln w="25400" cap="flat" cmpd="sng" algn="ctr">
            <a:solidFill>
              <a:srgbClr val="000000"/>
            </a:solidFill>
            <a:prstDash val="solid"/>
            <a:tailEnd type="arrow"/>
          </a:ln>
          <a:effectLst/>
        </p:spPr>
      </p:cxnSp>
      <p:pic>
        <p:nvPicPr>
          <p:cNvPr id="35" name="Picture 34">
            <a:extLst>
              <a:ext uri="{FF2B5EF4-FFF2-40B4-BE49-F238E27FC236}">
                <a16:creationId xmlns:a16="http://schemas.microsoft.com/office/drawing/2014/main" id="{0C647A11-4F73-488F-9FEA-A5FF7F6EC9A1}"/>
              </a:ext>
            </a:extLst>
          </p:cNvPr>
          <p:cNvPicPr>
            <a:picLocks noChangeAspect="1"/>
          </p:cNvPicPr>
          <p:nvPr/>
        </p:nvPicPr>
        <p:blipFill>
          <a:blip r:embed="rId7"/>
          <a:stretch>
            <a:fillRect/>
          </a:stretch>
        </p:blipFill>
        <p:spPr>
          <a:xfrm>
            <a:off x="4987066" y="5266710"/>
            <a:ext cx="3370352" cy="838494"/>
          </a:xfrm>
          <a:prstGeom prst="rect">
            <a:avLst/>
          </a:prstGeom>
        </p:spPr>
      </p:pic>
    </p:spTree>
    <p:extLst>
      <p:ext uri="{BB962C8B-B14F-4D97-AF65-F5344CB8AC3E}">
        <p14:creationId xmlns:p14="http://schemas.microsoft.com/office/powerpoint/2010/main" val="26590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01DD-C0AC-48CF-B371-B8309059381D}"/>
              </a:ext>
            </a:extLst>
          </p:cNvPr>
          <p:cNvSpPr>
            <a:spLocks noGrp="1"/>
          </p:cNvSpPr>
          <p:nvPr>
            <p:ph type="title"/>
          </p:nvPr>
        </p:nvSpPr>
        <p:spPr>
          <a:xfrm>
            <a:off x="923635" y="277092"/>
            <a:ext cx="7121237" cy="1422399"/>
          </a:xfrm>
        </p:spPr>
        <p:txBody>
          <a:bodyPr>
            <a:noAutofit/>
          </a:bodyPr>
          <a:lstStyle/>
          <a:p>
            <a:r>
              <a:rPr lang="en-US" sz="3400" b="1" dirty="0"/>
              <a:t>Compliance Dates</a:t>
            </a:r>
            <a:br>
              <a:rPr lang="en-US" sz="3400" b="1" dirty="0"/>
            </a:br>
            <a:r>
              <a:rPr lang="en-US" sz="3400" b="1" dirty="0"/>
              <a:t>Preventive Controls Rules for </a:t>
            </a:r>
            <a:br>
              <a:rPr lang="en-US" sz="3400" b="1" dirty="0"/>
            </a:br>
            <a:r>
              <a:rPr lang="en-US" sz="3400" b="1" dirty="0"/>
              <a:t>Human and Animal Food </a:t>
            </a:r>
          </a:p>
        </p:txBody>
      </p:sp>
      <p:sp>
        <p:nvSpPr>
          <p:cNvPr id="3" name="Content Placeholder 2">
            <a:extLst>
              <a:ext uri="{FF2B5EF4-FFF2-40B4-BE49-F238E27FC236}">
                <a16:creationId xmlns:a16="http://schemas.microsoft.com/office/drawing/2014/main" id="{8B82C380-2E64-4189-9E67-1347A857CCB3}"/>
              </a:ext>
            </a:extLst>
          </p:cNvPr>
          <p:cNvSpPr>
            <a:spLocks noGrp="1"/>
          </p:cNvSpPr>
          <p:nvPr>
            <p:ph sz="half" idx="1"/>
          </p:nvPr>
        </p:nvSpPr>
        <p:spPr>
          <a:xfrm>
            <a:off x="457200" y="1921164"/>
            <a:ext cx="3902364" cy="4659743"/>
          </a:xfrm>
        </p:spPr>
        <p:txBody>
          <a:bodyPr>
            <a:normAutofit fontScale="47500" lnSpcReduction="20000"/>
          </a:bodyPr>
          <a:lstStyle/>
          <a:p>
            <a:r>
              <a:rPr lang="en-US" sz="3600" b="1" dirty="0"/>
              <a:t>Proposed</a:t>
            </a:r>
            <a:r>
              <a:rPr lang="en-US" sz="3600" dirty="0"/>
              <a:t>: January 2013 (</a:t>
            </a:r>
            <a:r>
              <a:rPr lang="en-US" sz="3600" b="1" u="sng" dirty="0"/>
              <a:t>Human</a:t>
            </a:r>
            <a:r>
              <a:rPr lang="en-US" sz="3600" dirty="0"/>
              <a:t>) </a:t>
            </a:r>
            <a:br>
              <a:rPr lang="en-US" sz="3600" dirty="0"/>
            </a:br>
            <a:r>
              <a:rPr lang="en-US" sz="3600" b="1" dirty="0"/>
              <a:t>Finalized</a:t>
            </a:r>
            <a:r>
              <a:rPr lang="en-US" sz="3600" dirty="0"/>
              <a:t>: September 17, 2015</a:t>
            </a:r>
            <a:br>
              <a:rPr lang="en-US" sz="3600" dirty="0"/>
            </a:br>
            <a:r>
              <a:rPr lang="en-US" sz="3600" b="1" dirty="0"/>
              <a:t>Compliance Dates:</a:t>
            </a:r>
            <a:r>
              <a:rPr lang="en-US" sz="3600" dirty="0"/>
              <a:t> </a:t>
            </a:r>
            <a:r>
              <a:rPr lang="en-US" sz="3600" b="1" i="1" dirty="0"/>
              <a:t>September 17, 2018</a:t>
            </a:r>
            <a:endParaRPr lang="en-US" sz="3600" b="1" dirty="0"/>
          </a:p>
          <a:p>
            <a:pPr lvl="0"/>
            <a:r>
              <a:rPr lang="en-US" sz="3600" b="1" dirty="0"/>
              <a:t>Very-small businesses </a:t>
            </a:r>
            <a:r>
              <a:rPr lang="en-US" sz="3600" dirty="0"/>
              <a:t>(businesses that have less than $1,000,000 in total annual sales of human food, adjusted for inflation): </a:t>
            </a:r>
            <a:r>
              <a:rPr lang="en-US" sz="3600" b="1" dirty="0"/>
              <a:t>September 17, 2018</a:t>
            </a:r>
          </a:p>
          <a:p>
            <a:pPr lvl="0"/>
            <a:r>
              <a:rPr lang="en-US" sz="3600" dirty="0"/>
              <a:t>Businesses subject to the </a:t>
            </a:r>
            <a:r>
              <a:rPr lang="en-US" sz="3600" b="1" dirty="0"/>
              <a:t>Pasteurized Milk Ordinance</a:t>
            </a:r>
            <a:r>
              <a:rPr lang="en-US" sz="3600" dirty="0"/>
              <a:t>: September 17, 2018</a:t>
            </a:r>
          </a:p>
          <a:p>
            <a:pPr lvl="0"/>
            <a:r>
              <a:rPr lang="en-US" sz="3600" b="1" dirty="0"/>
              <a:t>Small businesses </a:t>
            </a:r>
            <a:r>
              <a:rPr lang="en-US" sz="3600" dirty="0"/>
              <a:t>(businesses with fewer than 500 full-time equivalent employees): </a:t>
            </a:r>
            <a:r>
              <a:rPr lang="en-US" sz="3600" b="1" dirty="0"/>
              <a:t>September 18, 2017</a:t>
            </a:r>
          </a:p>
          <a:p>
            <a:pPr lvl="0"/>
            <a:r>
              <a:rPr lang="en-US" sz="3600" u="sng" dirty="0"/>
              <a:t>All other businesses</a:t>
            </a:r>
            <a:r>
              <a:rPr lang="en-US" sz="3600" dirty="0"/>
              <a:t>: </a:t>
            </a:r>
            <a:r>
              <a:rPr lang="en-US" sz="3600" b="1" dirty="0"/>
              <a:t>September 2016</a:t>
            </a:r>
          </a:p>
          <a:p>
            <a:endParaRPr lang="en-US" dirty="0"/>
          </a:p>
        </p:txBody>
      </p:sp>
      <p:sp>
        <p:nvSpPr>
          <p:cNvPr id="4" name="Content Placeholder 3">
            <a:extLst>
              <a:ext uri="{FF2B5EF4-FFF2-40B4-BE49-F238E27FC236}">
                <a16:creationId xmlns:a16="http://schemas.microsoft.com/office/drawing/2014/main" id="{FB18672D-7794-46FB-83E6-0E621AE6F32B}"/>
              </a:ext>
            </a:extLst>
          </p:cNvPr>
          <p:cNvSpPr>
            <a:spLocks noGrp="1"/>
          </p:cNvSpPr>
          <p:nvPr>
            <p:ph sz="half" idx="2"/>
          </p:nvPr>
        </p:nvSpPr>
        <p:spPr>
          <a:xfrm>
            <a:off x="4359564" y="1810327"/>
            <a:ext cx="4174836" cy="4886037"/>
          </a:xfrm>
        </p:spPr>
        <p:txBody>
          <a:bodyPr>
            <a:normAutofit fontScale="47500" lnSpcReduction="20000"/>
          </a:bodyPr>
          <a:lstStyle/>
          <a:p>
            <a:r>
              <a:rPr lang="en-US" sz="3600" b="1" dirty="0"/>
              <a:t>Proposed</a:t>
            </a:r>
            <a:r>
              <a:rPr lang="en-US" sz="3600" dirty="0"/>
              <a:t>: October 2013 (</a:t>
            </a:r>
            <a:r>
              <a:rPr lang="en-US" sz="3600" b="1" u="sng" dirty="0"/>
              <a:t>Animal</a:t>
            </a:r>
            <a:r>
              <a:rPr lang="en-US" sz="3600" dirty="0"/>
              <a:t>)</a:t>
            </a:r>
            <a:br>
              <a:rPr lang="en-US" sz="3600" dirty="0"/>
            </a:br>
            <a:r>
              <a:rPr lang="en-US" sz="3600" b="1" dirty="0"/>
              <a:t>Finalized</a:t>
            </a:r>
            <a:r>
              <a:rPr lang="en-US" sz="3600" dirty="0"/>
              <a:t>: September 17, 2015</a:t>
            </a:r>
            <a:br>
              <a:rPr lang="en-US" sz="3600" dirty="0"/>
            </a:br>
            <a:r>
              <a:rPr lang="en-US" sz="3600" b="1" dirty="0"/>
              <a:t>Compliance Dates: September 18, 2017</a:t>
            </a:r>
          </a:p>
          <a:p>
            <a:r>
              <a:rPr lang="en-US" sz="3600" b="1" dirty="0"/>
              <a:t>Small business </a:t>
            </a:r>
            <a:r>
              <a:rPr lang="en-US" sz="3600" dirty="0"/>
              <a:t>(a business employee fewer than 500 full-time equivalent employees): </a:t>
            </a:r>
          </a:p>
          <a:p>
            <a:pPr marL="0" indent="0">
              <a:buNone/>
            </a:pPr>
            <a:r>
              <a:rPr lang="en-US" sz="3600" b="1" dirty="0"/>
              <a:t>      September 17, 2018</a:t>
            </a:r>
          </a:p>
          <a:p>
            <a:r>
              <a:rPr lang="en-US" sz="3600" b="1" dirty="0"/>
              <a:t>Very-small businesses</a:t>
            </a:r>
          </a:p>
          <a:p>
            <a:pPr marL="0" indent="0">
              <a:buNone/>
            </a:pPr>
            <a:r>
              <a:rPr lang="en-US" sz="3600" b="1" dirty="0"/>
              <a:t>       </a:t>
            </a:r>
            <a:r>
              <a:rPr lang="en-US" sz="3600" dirty="0"/>
              <a:t>(a business averaging less than           </a:t>
            </a:r>
          </a:p>
          <a:p>
            <a:pPr marL="0" indent="0">
              <a:buNone/>
            </a:pPr>
            <a:r>
              <a:rPr lang="en-US" sz="3600" dirty="0"/>
              <a:t>       $2,500,000, adjusted for inflation,</a:t>
            </a:r>
          </a:p>
          <a:p>
            <a:pPr marL="0" indent="0">
              <a:buNone/>
            </a:pPr>
            <a:r>
              <a:rPr lang="en-US" sz="3600" dirty="0"/>
              <a:t>       per year, during the 3-year period</a:t>
            </a:r>
          </a:p>
          <a:p>
            <a:pPr marL="0" indent="0">
              <a:buNone/>
            </a:pPr>
            <a:r>
              <a:rPr lang="en-US" sz="3600" dirty="0"/>
              <a:t>       preceding the applicable calendar year </a:t>
            </a:r>
          </a:p>
          <a:p>
            <a:pPr marL="0" indent="0">
              <a:buNone/>
            </a:pPr>
            <a:r>
              <a:rPr lang="en-US" sz="3600" dirty="0"/>
              <a:t>       in sales of animal food plus the market</a:t>
            </a:r>
          </a:p>
          <a:p>
            <a:pPr marL="0" indent="0">
              <a:buNone/>
            </a:pPr>
            <a:r>
              <a:rPr lang="en-US" sz="3600" dirty="0"/>
              <a:t>       value of animal food manufactured, </a:t>
            </a:r>
          </a:p>
          <a:p>
            <a:pPr marL="0" indent="0">
              <a:buNone/>
            </a:pPr>
            <a:r>
              <a:rPr lang="en-US" sz="3600" dirty="0"/>
              <a:t>       processed, packed, or held without sale           </a:t>
            </a:r>
          </a:p>
          <a:p>
            <a:pPr marL="0" indent="0">
              <a:buNone/>
            </a:pPr>
            <a:r>
              <a:rPr lang="en-US" sz="3600" dirty="0"/>
              <a:t>       (e.g., held for fee or supplied to a farm</a:t>
            </a:r>
          </a:p>
          <a:p>
            <a:pPr marL="0" indent="0">
              <a:buNone/>
            </a:pPr>
            <a:r>
              <a:rPr lang="en-US" sz="3600" dirty="0"/>
              <a:t>       without sale). </a:t>
            </a:r>
            <a:r>
              <a:rPr lang="en-US" sz="3600" b="1" dirty="0"/>
              <a:t>September 17, 2019, </a:t>
            </a:r>
          </a:p>
          <a:p>
            <a:pPr marL="0" indent="0">
              <a:buNone/>
            </a:pPr>
            <a:r>
              <a:rPr lang="en-US" sz="3600" b="1" dirty="0"/>
              <a:t>       except for records to support status as</a:t>
            </a:r>
          </a:p>
          <a:p>
            <a:pPr marL="0" indent="0">
              <a:buNone/>
            </a:pPr>
            <a:r>
              <a:rPr lang="en-US" sz="3600" b="1" dirty="0"/>
              <a:t>       very small business (January 1, 2017)</a:t>
            </a:r>
          </a:p>
          <a:p>
            <a:pPr marL="0" indent="0">
              <a:buNone/>
            </a:pPr>
            <a:endParaRPr lang="en-US" sz="3600" b="1" dirty="0"/>
          </a:p>
          <a:p>
            <a:pPr marL="0" indent="0">
              <a:buNone/>
            </a:pPr>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97532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20A9-F7B5-411F-ADBC-7341D26C691C}"/>
              </a:ext>
            </a:extLst>
          </p:cNvPr>
          <p:cNvSpPr>
            <a:spLocks noGrp="1"/>
          </p:cNvSpPr>
          <p:nvPr>
            <p:ph type="title"/>
          </p:nvPr>
        </p:nvSpPr>
        <p:spPr>
          <a:xfrm>
            <a:off x="942109" y="424874"/>
            <a:ext cx="7010400" cy="1071418"/>
          </a:xfrm>
        </p:spPr>
        <p:txBody>
          <a:bodyPr>
            <a:normAutofit fontScale="90000"/>
          </a:bodyPr>
          <a:lstStyle/>
          <a:p>
            <a:br>
              <a:rPr lang="en-US" sz="4000" b="1" dirty="0"/>
            </a:br>
            <a:r>
              <a:rPr lang="en-US" sz="4000" b="1" dirty="0"/>
              <a:t>Produce Safety Rule</a:t>
            </a:r>
            <a:br>
              <a:rPr lang="en-US" sz="4000" b="1" dirty="0"/>
            </a:br>
            <a:r>
              <a:rPr lang="en-US" sz="4000" b="1" dirty="0"/>
              <a:t>(21 CFR Part 112)</a:t>
            </a:r>
            <a:br>
              <a:rPr lang="en-US" b="1" dirty="0"/>
            </a:br>
            <a:endParaRPr lang="en-US" dirty="0"/>
          </a:p>
        </p:txBody>
      </p:sp>
      <p:sp>
        <p:nvSpPr>
          <p:cNvPr id="3" name="Content Placeholder 2">
            <a:extLst>
              <a:ext uri="{FF2B5EF4-FFF2-40B4-BE49-F238E27FC236}">
                <a16:creationId xmlns:a16="http://schemas.microsoft.com/office/drawing/2014/main" id="{4D59790D-B2CB-495C-87E7-F541102E4AC1}"/>
              </a:ext>
            </a:extLst>
          </p:cNvPr>
          <p:cNvSpPr>
            <a:spLocks noGrp="1"/>
          </p:cNvSpPr>
          <p:nvPr>
            <p:ph idx="1"/>
          </p:nvPr>
        </p:nvSpPr>
        <p:spPr>
          <a:xfrm>
            <a:off x="600941" y="1708727"/>
            <a:ext cx="8305033" cy="3648364"/>
          </a:xfrm>
        </p:spPr>
        <p:txBody>
          <a:bodyPr>
            <a:normAutofit/>
          </a:bodyPr>
          <a:lstStyle/>
          <a:p>
            <a:pPr marL="457200" lvl="1" indent="0">
              <a:lnSpc>
                <a:spcPct val="90000"/>
              </a:lnSpc>
              <a:buNone/>
            </a:pPr>
            <a:r>
              <a:rPr lang="en-US" altLang="en-US" b="1" dirty="0"/>
              <a:t>Sec. 105. Standards for Produce Safety</a:t>
            </a:r>
            <a:endParaRPr lang="en-US" altLang="en-US" dirty="0"/>
          </a:p>
          <a:p>
            <a:pPr lvl="1">
              <a:lnSpc>
                <a:spcPct val="90000"/>
              </a:lnSpc>
            </a:pPr>
            <a:r>
              <a:rPr lang="en-US" altLang="en-US" dirty="0"/>
              <a:t>Establish science-based, minimum standards for the safe production and harvesting of fruits and vegetables. </a:t>
            </a:r>
          </a:p>
          <a:p>
            <a:pPr lvl="1">
              <a:lnSpc>
                <a:spcPct val="90000"/>
              </a:lnSpc>
            </a:pPr>
            <a:r>
              <a:rPr lang="en-US" altLang="en-US" dirty="0"/>
              <a:t>Applies to </a:t>
            </a:r>
            <a:r>
              <a:rPr lang="en-US" altLang="en-US" u="sng" dirty="0"/>
              <a:t>raw agricultural commodities </a:t>
            </a:r>
            <a:r>
              <a:rPr lang="en-US" altLang="en-US" dirty="0"/>
              <a:t>for which FDA determines that such standards minimize the risk of serious adverse health consequences or death.</a:t>
            </a:r>
          </a:p>
          <a:p>
            <a:endParaRPr lang="en-US" dirty="0"/>
          </a:p>
        </p:txBody>
      </p:sp>
      <p:pic>
        <p:nvPicPr>
          <p:cNvPr id="15364" name="Picture 4" descr="FSMA's Produce Safety Rule Is Still Up For Discussion">
            <a:extLst>
              <a:ext uri="{FF2B5EF4-FFF2-40B4-BE49-F238E27FC236}">
                <a16:creationId xmlns:a16="http://schemas.microsoft.com/office/drawing/2014/main" id="{0C63C47E-125C-4E1E-92E9-5158CC659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005" y="4867563"/>
            <a:ext cx="1995054" cy="129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5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909-A241-4708-AC38-1D0247A6C6A0}"/>
              </a:ext>
            </a:extLst>
          </p:cNvPr>
          <p:cNvSpPr>
            <a:spLocks noGrp="1"/>
          </p:cNvSpPr>
          <p:nvPr>
            <p:ph type="title"/>
          </p:nvPr>
        </p:nvSpPr>
        <p:spPr>
          <a:xfrm>
            <a:off x="457200" y="274638"/>
            <a:ext cx="7644581" cy="1143000"/>
          </a:xfrm>
        </p:spPr>
        <p:txBody>
          <a:bodyPr>
            <a:normAutofit/>
          </a:bodyPr>
          <a:lstStyle/>
          <a:p>
            <a:r>
              <a:rPr lang="en-US" sz="3600" b="1" dirty="0"/>
              <a:t>Compliance Dates Produce Safety Rule </a:t>
            </a:r>
            <a:endParaRPr lang="en-US" sz="3600" dirty="0"/>
          </a:p>
        </p:txBody>
      </p:sp>
      <p:sp>
        <p:nvSpPr>
          <p:cNvPr id="3" name="Content Placeholder 2">
            <a:extLst>
              <a:ext uri="{FF2B5EF4-FFF2-40B4-BE49-F238E27FC236}">
                <a16:creationId xmlns:a16="http://schemas.microsoft.com/office/drawing/2014/main" id="{DA3E3C51-FBD2-4225-B89B-9DB9FC8452E1}"/>
              </a:ext>
            </a:extLst>
          </p:cNvPr>
          <p:cNvSpPr>
            <a:spLocks noGrp="1"/>
          </p:cNvSpPr>
          <p:nvPr>
            <p:ph sz="half" idx="1"/>
          </p:nvPr>
        </p:nvSpPr>
        <p:spPr/>
        <p:txBody>
          <a:bodyPr>
            <a:normAutofit fontScale="62500" lnSpcReduction="20000"/>
          </a:bodyPr>
          <a:lstStyle/>
          <a:p>
            <a:r>
              <a:rPr lang="en-US" sz="2900" b="1" dirty="0"/>
              <a:t>Proposed</a:t>
            </a:r>
            <a:r>
              <a:rPr lang="en-US" sz="2900" dirty="0"/>
              <a:t>: January 2013</a:t>
            </a:r>
            <a:br>
              <a:rPr lang="en-US" sz="2900" dirty="0"/>
            </a:br>
            <a:r>
              <a:rPr lang="en-US" sz="2900" b="1" dirty="0"/>
              <a:t>Finalized</a:t>
            </a:r>
            <a:r>
              <a:rPr lang="en-US" sz="2900" dirty="0"/>
              <a:t>: November 2015</a:t>
            </a:r>
            <a:br>
              <a:rPr lang="en-US" sz="2900" dirty="0"/>
            </a:br>
            <a:endParaRPr lang="en-US" sz="2900" dirty="0"/>
          </a:p>
          <a:p>
            <a:r>
              <a:rPr lang="en-US" sz="2900" b="1" dirty="0"/>
              <a:t>Compliance Dates: Rage between </a:t>
            </a:r>
            <a:r>
              <a:rPr lang="en-US" sz="2900" dirty="0"/>
              <a:t>Compliance dates for the FDA’s Produce Safety rule depend on a business’s size, exemption status, and whether or not the business deals with sprouts. </a:t>
            </a:r>
          </a:p>
          <a:p>
            <a:r>
              <a:rPr lang="en-US" sz="2900" b="1" dirty="0"/>
              <a:t>Covered activities involving sprouts covered under Subpart M</a:t>
            </a:r>
          </a:p>
          <a:p>
            <a:r>
              <a:rPr lang="en-US" sz="2900" b="1" dirty="0"/>
              <a:t>January 26, 2017</a:t>
            </a:r>
            <a:r>
              <a:rPr lang="en-US" sz="2900" dirty="0"/>
              <a:t>: Large Farms </a:t>
            </a:r>
          </a:p>
          <a:p>
            <a:r>
              <a:rPr lang="en-US" sz="2900" b="1" dirty="0"/>
              <a:t>January 26, 2018</a:t>
            </a:r>
            <a:r>
              <a:rPr lang="en-US" sz="2900" dirty="0"/>
              <a:t>: Small Farms (small businesses).</a:t>
            </a:r>
          </a:p>
          <a:p>
            <a:r>
              <a:rPr lang="en-US" sz="2900" b="1" dirty="0"/>
              <a:t>January 28, 2019</a:t>
            </a:r>
            <a:r>
              <a:rPr lang="en-US" sz="2900" dirty="0"/>
              <a:t>: Very Small Farms (very small businesses).</a:t>
            </a:r>
          </a:p>
          <a:p>
            <a:endParaRPr lang="en-US" sz="1900" dirty="0"/>
          </a:p>
        </p:txBody>
      </p:sp>
      <p:sp>
        <p:nvSpPr>
          <p:cNvPr id="4" name="Content Placeholder 3">
            <a:extLst>
              <a:ext uri="{FF2B5EF4-FFF2-40B4-BE49-F238E27FC236}">
                <a16:creationId xmlns:a16="http://schemas.microsoft.com/office/drawing/2014/main" id="{55F2723A-A6C3-4731-9470-595818C93AE5}"/>
              </a:ext>
            </a:extLst>
          </p:cNvPr>
          <p:cNvSpPr>
            <a:spLocks noGrp="1"/>
          </p:cNvSpPr>
          <p:nvPr>
            <p:ph sz="half" idx="2"/>
          </p:nvPr>
        </p:nvSpPr>
        <p:spPr/>
        <p:txBody>
          <a:bodyPr>
            <a:normAutofit fontScale="62500" lnSpcReduction="20000"/>
          </a:bodyPr>
          <a:lstStyle/>
          <a:p>
            <a:r>
              <a:rPr lang="en-US" sz="3200" dirty="0"/>
              <a:t>(</a:t>
            </a:r>
            <a:r>
              <a:rPr lang="en-US" sz="3200" b="1" dirty="0"/>
              <a:t>Large Business</a:t>
            </a:r>
            <a:r>
              <a:rPr lang="en-US" sz="3200" dirty="0"/>
              <a:t>) The average annual monetary value of produce the farm sold during the previous 3-year period is more than $500,000: </a:t>
            </a:r>
            <a:r>
              <a:rPr lang="en-US" sz="3200" b="1" dirty="0"/>
              <a:t>January 26, 2018</a:t>
            </a:r>
            <a:endParaRPr lang="en-US" sz="3200" dirty="0"/>
          </a:p>
          <a:p>
            <a:r>
              <a:rPr lang="en-US" sz="3200" dirty="0"/>
              <a:t>(</a:t>
            </a:r>
            <a:r>
              <a:rPr lang="en-US" sz="3200" b="1" dirty="0"/>
              <a:t>Small businesses</a:t>
            </a:r>
            <a:r>
              <a:rPr lang="en-US" sz="3200" dirty="0"/>
              <a:t>): The average annual monetary value of produce the farm sold during the previous 3-year period is more than $250,000 but not more than $500,000 </a:t>
            </a:r>
            <a:r>
              <a:rPr lang="en-US" sz="3200" b="1" dirty="0"/>
              <a:t>January 28, 2019</a:t>
            </a:r>
            <a:r>
              <a:rPr lang="en-US" sz="3200" dirty="0"/>
              <a:t>: </a:t>
            </a:r>
          </a:p>
          <a:p>
            <a:r>
              <a:rPr lang="en-US" sz="3200" dirty="0"/>
              <a:t>(</a:t>
            </a:r>
            <a:r>
              <a:rPr lang="en-US" sz="3200" b="1" dirty="0"/>
              <a:t>Very small businesses</a:t>
            </a:r>
            <a:r>
              <a:rPr lang="en-US" sz="3200" dirty="0"/>
              <a:t>) The average annual monetary value of produce the farm sold during the previous 3-year period is more than $25,000 but </a:t>
            </a:r>
            <a:r>
              <a:rPr lang="en-US" sz="3200" b="1" dirty="0"/>
              <a:t>no more than $250,000</a:t>
            </a:r>
            <a:r>
              <a:rPr lang="en-US" sz="3200" dirty="0"/>
              <a:t>):</a:t>
            </a:r>
            <a:r>
              <a:rPr lang="en-US" sz="3200" b="1" dirty="0"/>
              <a:t> January 27, 2020</a:t>
            </a:r>
            <a:endParaRPr lang="en-US" sz="3200" dirty="0"/>
          </a:p>
          <a:p>
            <a:endParaRPr lang="en-US" sz="1900" dirty="0"/>
          </a:p>
          <a:p>
            <a:endParaRPr lang="en-US" sz="1900" dirty="0"/>
          </a:p>
          <a:p>
            <a:endParaRPr lang="en-US" dirty="0"/>
          </a:p>
        </p:txBody>
      </p:sp>
    </p:spTree>
    <p:extLst>
      <p:ext uri="{BB962C8B-B14F-4D97-AF65-F5344CB8AC3E}">
        <p14:creationId xmlns:p14="http://schemas.microsoft.com/office/powerpoint/2010/main" val="269471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D9B3-A014-4A3E-8AB7-0652CE1740C1}"/>
              </a:ext>
            </a:extLst>
          </p:cNvPr>
          <p:cNvSpPr>
            <a:spLocks noGrp="1"/>
          </p:cNvSpPr>
          <p:nvPr>
            <p:ph type="title"/>
          </p:nvPr>
        </p:nvSpPr>
        <p:spPr>
          <a:xfrm>
            <a:off x="1006763" y="467629"/>
            <a:ext cx="6714837" cy="1029854"/>
          </a:xfrm>
        </p:spPr>
        <p:txBody>
          <a:bodyPr>
            <a:noAutofit/>
          </a:bodyPr>
          <a:lstStyle/>
          <a:p>
            <a:br>
              <a:rPr lang="en-US" sz="3200" b="1" dirty="0"/>
            </a:br>
            <a:r>
              <a:rPr lang="en-US" sz="3200" b="1" dirty="0"/>
              <a:t>Foreign Supplier Verification Program (FSVP)Rule (Part 1, Subpart L)</a:t>
            </a:r>
            <a:br>
              <a:rPr lang="en-US" sz="3200" b="1" dirty="0"/>
            </a:br>
            <a:br>
              <a:rPr lang="en-US" sz="2400" b="1" dirty="0"/>
            </a:br>
            <a:endParaRPr lang="en-US" sz="2400" dirty="0"/>
          </a:p>
        </p:txBody>
      </p:sp>
      <p:sp>
        <p:nvSpPr>
          <p:cNvPr id="3" name="Content Placeholder 2">
            <a:extLst>
              <a:ext uri="{FF2B5EF4-FFF2-40B4-BE49-F238E27FC236}">
                <a16:creationId xmlns:a16="http://schemas.microsoft.com/office/drawing/2014/main" id="{5396DF3B-B85D-4E24-A25D-75264132899F}"/>
              </a:ext>
            </a:extLst>
          </p:cNvPr>
          <p:cNvSpPr>
            <a:spLocks noGrp="1"/>
          </p:cNvSpPr>
          <p:nvPr>
            <p:ph idx="1"/>
          </p:nvPr>
        </p:nvSpPr>
        <p:spPr>
          <a:xfrm>
            <a:off x="406401" y="1681018"/>
            <a:ext cx="8238836" cy="4073237"/>
          </a:xfrm>
        </p:spPr>
        <p:txBody>
          <a:bodyPr>
            <a:normAutofit/>
          </a:bodyPr>
          <a:lstStyle/>
          <a:p>
            <a:pPr marL="0" indent="0">
              <a:buNone/>
            </a:pPr>
            <a:r>
              <a:rPr lang="en-US" altLang="en-US" sz="2800" dirty="0">
                <a:ea typeface="Geneva" charset="0"/>
                <a:cs typeface="Geneva" charset="0"/>
              </a:rPr>
              <a:t>Sec 301 - Purpose of FSVP </a:t>
            </a:r>
          </a:p>
          <a:p>
            <a:r>
              <a:rPr lang="en-US" altLang="en-US" sz="2800" dirty="0">
                <a:ea typeface="Geneva" charset="0"/>
                <a:cs typeface="Geneva" charset="0"/>
              </a:rPr>
              <a:t>To provide adequate assurances that:</a:t>
            </a:r>
          </a:p>
          <a:p>
            <a:pPr lvl="1"/>
            <a:r>
              <a:rPr lang="en-US" altLang="en-US" dirty="0">
                <a:ea typeface="Geneva" charset="0"/>
                <a:cs typeface="Geneva" charset="0"/>
              </a:rPr>
              <a:t>Foreign suppliers produce food using processes and procedures providing same level of public health protection as FSMA preventive controls or produce safety provisions</a:t>
            </a:r>
          </a:p>
          <a:p>
            <a:pPr lvl="1"/>
            <a:r>
              <a:rPr lang="en-US" altLang="en-US" dirty="0">
                <a:ea typeface="Geneva" charset="0"/>
                <a:cs typeface="Geneva" charset="0"/>
              </a:rPr>
              <a:t>Food is not adulterated or misbranded (as to allergen labeling)</a:t>
            </a:r>
          </a:p>
          <a:p>
            <a:endParaRPr lang="en-US" dirty="0"/>
          </a:p>
        </p:txBody>
      </p:sp>
      <p:pic>
        <p:nvPicPr>
          <p:cNvPr id="17410" name="Picture 2" descr="Services - FSMA FSVP Certification from Maharashtra India by SGS India Pvt.  Ltd. ISO Certification Service Provider | ID - 5327039">
            <a:extLst>
              <a:ext uri="{FF2B5EF4-FFF2-40B4-BE49-F238E27FC236}">
                <a16:creationId xmlns:a16="http://schemas.microsoft.com/office/drawing/2014/main" id="{F8301735-48A8-4696-9264-6DB0049F3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982" y="5512917"/>
            <a:ext cx="2290618" cy="87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1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10FC-11EA-473E-BA6F-1846BDFA547E}"/>
              </a:ext>
            </a:extLst>
          </p:cNvPr>
          <p:cNvSpPr>
            <a:spLocks noGrp="1"/>
          </p:cNvSpPr>
          <p:nvPr>
            <p:ph type="title"/>
          </p:nvPr>
        </p:nvSpPr>
        <p:spPr>
          <a:xfrm>
            <a:off x="554181" y="387927"/>
            <a:ext cx="7601527" cy="849745"/>
          </a:xfrm>
        </p:spPr>
        <p:txBody>
          <a:bodyPr>
            <a:noAutofit/>
          </a:bodyPr>
          <a:lstStyle/>
          <a:p>
            <a:r>
              <a:rPr lang="en-US" sz="3600" b="1" dirty="0"/>
              <a:t>Foreign Supplier Verification Programs</a:t>
            </a:r>
          </a:p>
        </p:txBody>
      </p:sp>
      <p:sp>
        <p:nvSpPr>
          <p:cNvPr id="3" name="Content Placeholder 2">
            <a:extLst>
              <a:ext uri="{FF2B5EF4-FFF2-40B4-BE49-F238E27FC236}">
                <a16:creationId xmlns:a16="http://schemas.microsoft.com/office/drawing/2014/main" id="{9E5CDEAC-054A-4FD6-B25E-E1A60226BB02}"/>
              </a:ext>
            </a:extLst>
          </p:cNvPr>
          <p:cNvSpPr>
            <a:spLocks noGrp="1"/>
          </p:cNvSpPr>
          <p:nvPr>
            <p:ph idx="1"/>
          </p:nvPr>
        </p:nvSpPr>
        <p:spPr>
          <a:xfrm>
            <a:off x="304800" y="1468582"/>
            <a:ext cx="8432799" cy="4827237"/>
          </a:xfrm>
        </p:spPr>
        <p:txBody>
          <a:bodyPr>
            <a:normAutofit lnSpcReduction="10000"/>
          </a:bodyPr>
          <a:lstStyle/>
          <a:p>
            <a:pPr marL="285750" indent="-285750">
              <a:spcBef>
                <a:spcPct val="0"/>
              </a:spcBef>
              <a:buFont typeface="Wingdings" panose="05000000000000000000" pitchFamily="2" charset="2"/>
              <a:buChar char="v"/>
            </a:pPr>
            <a:r>
              <a:rPr lang="en-US" sz="2200" dirty="0">
                <a:cs typeface="Arial" pitchFamily="34" charset="0"/>
              </a:rPr>
              <a:t>Importers are now required to perform certain risk‐based activities to verify that food imported into the US has been produced with </a:t>
            </a:r>
            <a:r>
              <a:rPr lang="en-US" sz="2200" u="sng" dirty="0">
                <a:cs typeface="Arial" pitchFamily="34" charset="0"/>
              </a:rPr>
              <a:t>the same food safety standards that are required of US producers</a:t>
            </a:r>
            <a:r>
              <a:rPr lang="en-US" sz="2200" dirty="0">
                <a:cs typeface="Arial" pitchFamily="34" charset="0"/>
              </a:rPr>
              <a:t> (Produce Rule &amp; Preventive Controls Rule)</a:t>
            </a:r>
          </a:p>
          <a:p>
            <a:pPr marL="285750" indent="-285750">
              <a:spcBef>
                <a:spcPct val="0"/>
              </a:spcBef>
              <a:buFont typeface="Wingdings" panose="05000000000000000000" pitchFamily="2" charset="2"/>
              <a:buChar char="v"/>
            </a:pPr>
            <a:r>
              <a:rPr lang="en-US" sz="2200" dirty="0">
                <a:cs typeface="Arial" pitchFamily="34" charset="0"/>
              </a:rPr>
              <a:t>Requires FSVP consisting of:</a:t>
            </a:r>
          </a:p>
          <a:p>
            <a:pPr lvl="1">
              <a:spcBef>
                <a:spcPct val="0"/>
              </a:spcBef>
              <a:tabLst>
                <a:tab pos="687388" algn="l"/>
              </a:tabLst>
            </a:pPr>
            <a:r>
              <a:rPr lang="en-US" sz="2200" dirty="0">
                <a:cs typeface="Arial" pitchFamily="34" charset="0"/>
              </a:rPr>
              <a:t> Compliance Status Review</a:t>
            </a:r>
          </a:p>
          <a:p>
            <a:pPr marL="457200" lvl="1" indent="0">
              <a:spcBef>
                <a:spcPct val="0"/>
              </a:spcBef>
              <a:buNone/>
              <a:tabLst>
                <a:tab pos="687388" algn="l"/>
              </a:tabLst>
            </a:pPr>
            <a:r>
              <a:rPr lang="en-US" sz="2200" dirty="0">
                <a:cs typeface="Arial" pitchFamily="34" charset="0"/>
              </a:rPr>
              <a:t>-    Hazard Analysis</a:t>
            </a:r>
          </a:p>
          <a:p>
            <a:pPr marL="457200" lvl="1" indent="0">
              <a:spcBef>
                <a:spcPct val="0"/>
              </a:spcBef>
              <a:buNone/>
              <a:tabLst>
                <a:tab pos="687388" algn="l"/>
              </a:tabLst>
            </a:pPr>
            <a:r>
              <a:rPr lang="en-US" sz="2200" dirty="0">
                <a:cs typeface="Arial" pitchFamily="34" charset="0"/>
              </a:rPr>
              <a:t>-    Verification Activities</a:t>
            </a:r>
          </a:p>
          <a:p>
            <a:pPr marL="457200" lvl="1" indent="0">
              <a:spcBef>
                <a:spcPct val="0"/>
              </a:spcBef>
              <a:buNone/>
              <a:tabLst>
                <a:tab pos="687388" algn="l"/>
              </a:tabLst>
            </a:pPr>
            <a:r>
              <a:rPr lang="en-US" sz="2200" dirty="0">
                <a:cs typeface="Arial" pitchFamily="34" charset="0"/>
              </a:rPr>
              <a:t>-    Corrective Actions </a:t>
            </a:r>
          </a:p>
          <a:p>
            <a:pPr lvl="1">
              <a:spcBef>
                <a:spcPct val="0"/>
              </a:spcBef>
              <a:tabLst>
                <a:tab pos="687388" algn="l"/>
              </a:tabLst>
            </a:pPr>
            <a:r>
              <a:rPr lang="en-US" sz="2200" dirty="0">
                <a:cs typeface="Arial" pitchFamily="34" charset="0"/>
              </a:rPr>
              <a:t> Periodic Reassessment of the FSVP</a:t>
            </a:r>
          </a:p>
          <a:p>
            <a:pPr marL="457200" lvl="1" indent="0">
              <a:spcBef>
                <a:spcPct val="0"/>
              </a:spcBef>
              <a:buNone/>
              <a:tabLst>
                <a:tab pos="687388" algn="l"/>
              </a:tabLst>
            </a:pPr>
            <a:r>
              <a:rPr lang="en-US" sz="2200" dirty="0">
                <a:cs typeface="Arial" pitchFamily="34" charset="0"/>
              </a:rPr>
              <a:t> -   Importer Identification: (DUNS)</a:t>
            </a:r>
          </a:p>
          <a:p>
            <a:pPr marL="457200" lvl="1" indent="0">
              <a:spcBef>
                <a:spcPct val="0"/>
              </a:spcBef>
              <a:buNone/>
              <a:tabLst>
                <a:tab pos="687388" algn="l"/>
              </a:tabLst>
            </a:pPr>
            <a:r>
              <a:rPr lang="en-US" sz="2200" dirty="0">
                <a:cs typeface="Arial" pitchFamily="34" charset="0"/>
              </a:rPr>
              <a:t>-    Recordkeeping</a:t>
            </a:r>
          </a:p>
          <a:p>
            <a:pPr lvl="1">
              <a:spcBef>
                <a:spcPct val="0"/>
              </a:spcBef>
              <a:tabLst>
                <a:tab pos="687388" algn="l"/>
              </a:tabLst>
            </a:pPr>
            <a:endParaRPr lang="en-US" sz="2200" dirty="0"/>
          </a:p>
          <a:p>
            <a:pPr marL="288925" lvl="1">
              <a:spcBef>
                <a:spcPct val="0"/>
              </a:spcBef>
              <a:buFont typeface="Wingdings" panose="05000000000000000000" pitchFamily="2" charset="2"/>
              <a:buChar char="v"/>
              <a:tabLst>
                <a:tab pos="687388" algn="l"/>
              </a:tabLst>
            </a:pPr>
            <a:r>
              <a:rPr lang="en-US" sz="2200" dirty="0">
                <a:cs typeface="Arial" pitchFamily="34" charset="0"/>
              </a:rPr>
              <a:t>Verification Activities: onsite auditing, sampling and testing, review of supplier food safety records, or some other appropriate procedure.</a:t>
            </a:r>
          </a:p>
          <a:p>
            <a:endParaRPr lang="en-US" dirty="0"/>
          </a:p>
        </p:txBody>
      </p:sp>
    </p:spTree>
    <p:extLst>
      <p:ext uri="{BB962C8B-B14F-4D97-AF65-F5344CB8AC3E}">
        <p14:creationId xmlns:p14="http://schemas.microsoft.com/office/powerpoint/2010/main" val="388115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D2E2-1CF0-4460-8B10-E38A410298C5}"/>
              </a:ext>
            </a:extLst>
          </p:cNvPr>
          <p:cNvSpPr>
            <a:spLocks noGrp="1"/>
          </p:cNvSpPr>
          <p:nvPr>
            <p:ph type="title"/>
          </p:nvPr>
        </p:nvSpPr>
        <p:spPr>
          <a:xfrm>
            <a:off x="786581" y="470331"/>
            <a:ext cx="7305367" cy="905887"/>
          </a:xfrm>
        </p:spPr>
        <p:txBody>
          <a:bodyPr>
            <a:normAutofit/>
          </a:bodyPr>
          <a:lstStyle/>
          <a:p>
            <a:r>
              <a:rPr lang="en-US" sz="3600" b="1" dirty="0"/>
              <a:t>Compliance Dates FSVP Rule </a:t>
            </a:r>
            <a:endParaRPr lang="en-US" sz="3600" dirty="0"/>
          </a:p>
        </p:txBody>
      </p:sp>
      <p:sp>
        <p:nvSpPr>
          <p:cNvPr id="3" name="Content Placeholder 2">
            <a:extLst>
              <a:ext uri="{FF2B5EF4-FFF2-40B4-BE49-F238E27FC236}">
                <a16:creationId xmlns:a16="http://schemas.microsoft.com/office/drawing/2014/main" id="{CA59D7D0-A9E2-43CE-855E-59483B657E1E}"/>
              </a:ext>
            </a:extLst>
          </p:cNvPr>
          <p:cNvSpPr>
            <a:spLocks noGrp="1"/>
          </p:cNvSpPr>
          <p:nvPr>
            <p:ph idx="1"/>
          </p:nvPr>
        </p:nvSpPr>
        <p:spPr>
          <a:xfrm>
            <a:off x="317448" y="1579419"/>
            <a:ext cx="8509103" cy="4094715"/>
          </a:xfrm>
        </p:spPr>
        <p:txBody>
          <a:bodyPr>
            <a:normAutofit fontScale="92500" lnSpcReduction="10000"/>
          </a:bodyPr>
          <a:lstStyle/>
          <a:p>
            <a:pPr marL="0" indent="0">
              <a:buNone/>
            </a:pPr>
            <a:r>
              <a:rPr lang="en-US" sz="2600" b="1" dirty="0"/>
              <a:t>Proposed</a:t>
            </a:r>
            <a:r>
              <a:rPr lang="en-US" sz="2600" dirty="0"/>
              <a:t>: July 2013</a:t>
            </a:r>
            <a:br>
              <a:rPr lang="en-US" sz="2600" dirty="0"/>
            </a:br>
            <a:r>
              <a:rPr lang="en-US" sz="2600" b="1" dirty="0"/>
              <a:t>Finalized</a:t>
            </a:r>
            <a:r>
              <a:rPr lang="en-US" sz="2600" dirty="0"/>
              <a:t>: November 2015</a:t>
            </a:r>
            <a:br>
              <a:rPr lang="en-US" sz="2600" dirty="0"/>
            </a:br>
            <a:r>
              <a:rPr lang="en-US" sz="2600" b="1" dirty="0"/>
              <a:t>Compliance Dates:</a:t>
            </a:r>
            <a:endParaRPr lang="en-US" sz="2600" dirty="0"/>
          </a:p>
          <a:p>
            <a:pPr marL="0" indent="0">
              <a:buNone/>
            </a:pPr>
            <a:r>
              <a:rPr lang="en-US" sz="2600" dirty="0"/>
              <a:t>The </a:t>
            </a:r>
            <a:r>
              <a:rPr lang="en-US" sz="2600" b="1" dirty="0"/>
              <a:t>latest</a:t>
            </a:r>
            <a:r>
              <a:rPr lang="en-US" sz="2600" dirty="0"/>
              <a:t> of the following dates:</a:t>
            </a:r>
            <a:endParaRPr lang="en-US" altLang="en-US" sz="2600" dirty="0">
              <a:ea typeface="Geneva" charset="0"/>
              <a:cs typeface="Geneva" charset="0"/>
            </a:endParaRPr>
          </a:p>
          <a:p>
            <a:r>
              <a:rPr lang="en-US" altLang="en-US" sz="2600" b="1" dirty="0">
                <a:ea typeface="Geneva" charset="0"/>
                <a:cs typeface="Geneva" charset="0"/>
              </a:rPr>
              <a:t>Importers </a:t>
            </a:r>
            <a:r>
              <a:rPr lang="en-US" sz="2600" dirty="0"/>
              <a:t> of Food for Humans and Animals</a:t>
            </a:r>
            <a:r>
              <a:rPr lang="en-US" altLang="en-US" sz="2600" dirty="0">
                <a:ea typeface="Geneva" charset="0"/>
                <a:cs typeface="Geneva" charset="0"/>
              </a:rPr>
              <a:t> will be required to comply with </a:t>
            </a:r>
            <a:r>
              <a:rPr lang="en-US" sz="2600" dirty="0"/>
              <a:t>Foreign Supplier Verification Programs (FSVP)</a:t>
            </a:r>
            <a:r>
              <a:rPr lang="en-US" altLang="en-US" sz="2600" dirty="0">
                <a:ea typeface="Geneva" charset="0"/>
                <a:cs typeface="Geneva" charset="0"/>
              </a:rPr>
              <a:t> after issuance of final rule, </a:t>
            </a:r>
            <a:r>
              <a:rPr lang="en-US" sz="2600" dirty="0"/>
              <a:t>and the first compliance dates begin</a:t>
            </a:r>
            <a:r>
              <a:rPr lang="en-US" altLang="en-US" sz="2600" dirty="0">
                <a:ea typeface="Geneva" charset="0"/>
                <a:cs typeface="Geneva" charset="0"/>
              </a:rPr>
              <a:t> (</a:t>
            </a:r>
            <a:r>
              <a:rPr lang="en-US" sz="2600" b="1" dirty="0"/>
              <a:t>May 30, 2017</a:t>
            </a:r>
            <a:r>
              <a:rPr lang="en-US" altLang="en-US" sz="2600" dirty="0">
                <a:ea typeface="Geneva" charset="0"/>
                <a:cs typeface="Geneva" charset="0"/>
              </a:rPr>
              <a:t>).</a:t>
            </a:r>
          </a:p>
          <a:p>
            <a:r>
              <a:rPr lang="en-US" altLang="en-US" sz="2600" dirty="0">
                <a:ea typeface="Geneva" charset="0"/>
                <a:cs typeface="Geneva" charset="0"/>
              </a:rPr>
              <a:t>If foreign supplier is subject to preventive controls or produce safety regulations, importer must comply with FSVP 6 months after supplier must comply with the relevant regulations.</a:t>
            </a:r>
          </a:p>
          <a:p>
            <a:endParaRPr lang="en-US" dirty="0"/>
          </a:p>
        </p:txBody>
      </p:sp>
      <p:pic>
        <p:nvPicPr>
          <p:cNvPr id="19458" name="Picture 2" descr="Cosmetics Archives | Customs &amp; International Trade Law Blog">
            <a:extLst>
              <a:ext uri="{FF2B5EF4-FFF2-40B4-BE49-F238E27FC236}">
                <a16:creationId xmlns:a16="http://schemas.microsoft.com/office/drawing/2014/main" id="{2A640605-C1A6-4D0F-B7FF-164D5A066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963" y="5504873"/>
            <a:ext cx="1520588" cy="88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3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60-B70A-4BB4-AD43-98C43DB2293B}"/>
              </a:ext>
            </a:extLst>
          </p:cNvPr>
          <p:cNvSpPr>
            <a:spLocks noGrp="1"/>
          </p:cNvSpPr>
          <p:nvPr>
            <p:ph type="title"/>
          </p:nvPr>
        </p:nvSpPr>
        <p:spPr>
          <a:xfrm>
            <a:off x="1071418" y="572952"/>
            <a:ext cx="6890327" cy="1089593"/>
          </a:xfrm>
        </p:spPr>
        <p:txBody>
          <a:bodyPr>
            <a:normAutofit fontScale="90000"/>
          </a:bodyPr>
          <a:lstStyle/>
          <a:p>
            <a:br>
              <a:rPr lang="en-US" sz="3600" b="1" dirty="0"/>
            </a:br>
            <a:r>
              <a:rPr lang="en-US" sz="4000" b="1" dirty="0"/>
              <a:t>Sanitary Transportation Rule </a:t>
            </a:r>
            <a:br>
              <a:rPr lang="en-US" sz="4000" b="1" dirty="0"/>
            </a:br>
            <a:r>
              <a:rPr lang="en-US" sz="4000" b="1" dirty="0"/>
              <a:t>(Part 1, Subpart O) </a:t>
            </a:r>
            <a:br>
              <a:rPr lang="en-US" b="1" dirty="0"/>
            </a:br>
            <a:endParaRPr lang="en-US" dirty="0"/>
          </a:p>
        </p:txBody>
      </p:sp>
      <p:sp>
        <p:nvSpPr>
          <p:cNvPr id="3" name="Content Placeholder 2">
            <a:extLst>
              <a:ext uri="{FF2B5EF4-FFF2-40B4-BE49-F238E27FC236}">
                <a16:creationId xmlns:a16="http://schemas.microsoft.com/office/drawing/2014/main" id="{02AC9C40-A31A-47B8-99C6-AFA6017E7AE5}"/>
              </a:ext>
            </a:extLst>
          </p:cNvPr>
          <p:cNvSpPr>
            <a:spLocks noGrp="1"/>
          </p:cNvSpPr>
          <p:nvPr>
            <p:ph idx="1"/>
          </p:nvPr>
        </p:nvSpPr>
        <p:spPr>
          <a:xfrm>
            <a:off x="370609" y="1921165"/>
            <a:ext cx="8274627" cy="3463635"/>
          </a:xfrm>
        </p:spPr>
        <p:txBody>
          <a:bodyPr>
            <a:normAutofit/>
          </a:bodyPr>
          <a:lstStyle/>
          <a:p>
            <a:pPr>
              <a:lnSpc>
                <a:spcPct val="90000"/>
              </a:lnSpc>
              <a:buNone/>
            </a:pPr>
            <a:r>
              <a:rPr lang="en-US" altLang="en-US" sz="2800" b="1" dirty="0"/>
              <a:t>Sec. 111. Sanitary Transportation </a:t>
            </a:r>
            <a:r>
              <a:rPr lang="en-US" sz="2800" b="1" dirty="0"/>
              <a:t>of Human and</a:t>
            </a:r>
          </a:p>
          <a:p>
            <a:pPr>
              <a:lnSpc>
                <a:spcPct val="90000"/>
              </a:lnSpc>
              <a:buNone/>
            </a:pPr>
            <a:r>
              <a:rPr lang="en-US" altLang="en-US" sz="2800" b="1" dirty="0"/>
              <a:t>                 </a:t>
            </a:r>
            <a:r>
              <a:rPr lang="en-US" sz="2800" b="1" dirty="0"/>
              <a:t>Animal Food</a:t>
            </a:r>
            <a:endParaRPr lang="en-US" altLang="en-US" sz="2800" dirty="0"/>
          </a:p>
          <a:p>
            <a:pPr lvl="1">
              <a:lnSpc>
                <a:spcPct val="90000"/>
              </a:lnSpc>
            </a:pPr>
            <a:r>
              <a:rPr lang="en-US" altLang="en-US" dirty="0"/>
              <a:t>Addresses implementation of the Sanitary Food Transportation Act of 2005, which requires persons engaged in food transportation to </a:t>
            </a:r>
            <a:r>
              <a:rPr lang="en-US" altLang="en-US" u="sng" dirty="0"/>
              <a:t>use sanitary transportation practices to ensure that food is not transported under conditions that may render it adulterated</a:t>
            </a:r>
            <a:endParaRPr lang="en-US" altLang="en-US" dirty="0"/>
          </a:p>
          <a:p>
            <a:endParaRPr lang="en-US" dirty="0"/>
          </a:p>
        </p:txBody>
      </p:sp>
      <p:pic>
        <p:nvPicPr>
          <p:cNvPr id="18438" name="Picture 6" descr="Top 5 Need-To-Know Aspects of Sanitary Transportation Rule - Food Quality &amp;  Safety">
            <a:extLst>
              <a:ext uri="{FF2B5EF4-FFF2-40B4-BE49-F238E27FC236}">
                <a16:creationId xmlns:a16="http://schemas.microsoft.com/office/drawing/2014/main" id="{4E798E15-64E4-4067-9876-07B5BAB99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870" y="5472246"/>
            <a:ext cx="1809750" cy="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2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672B-58A8-4CF7-899C-56239482F372}"/>
              </a:ext>
            </a:extLst>
          </p:cNvPr>
          <p:cNvSpPr>
            <a:spLocks noGrp="1"/>
          </p:cNvSpPr>
          <p:nvPr>
            <p:ph type="title"/>
          </p:nvPr>
        </p:nvSpPr>
        <p:spPr>
          <a:xfrm>
            <a:off x="1163782" y="544946"/>
            <a:ext cx="6317673" cy="1302328"/>
          </a:xfrm>
        </p:spPr>
        <p:txBody>
          <a:bodyPr>
            <a:noAutofit/>
          </a:bodyPr>
          <a:lstStyle/>
          <a:p>
            <a:r>
              <a:rPr lang="en-US" sz="3600" b="1" dirty="0"/>
              <a:t>Compliance Dates Sanitary Transportation Rule </a:t>
            </a:r>
            <a:endParaRPr lang="en-US" sz="3600" dirty="0"/>
          </a:p>
        </p:txBody>
      </p:sp>
      <p:sp>
        <p:nvSpPr>
          <p:cNvPr id="3" name="Content Placeholder 2">
            <a:extLst>
              <a:ext uri="{FF2B5EF4-FFF2-40B4-BE49-F238E27FC236}">
                <a16:creationId xmlns:a16="http://schemas.microsoft.com/office/drawing/2014/main" id="{A9623EB4-DF13-417C-A94D-38526F5DAD92}"/>
              </a:ext>
            </a:extLst>
          </p:cNvPr>
          <p:cNvSpPr>
            <a:spLocks noGrp="1"/>
          </p:cNvSpPr>
          <p:nvPr>
            <p:ph idx="1"/>
          </p:nvPr>
        </p:nvSpPr>
        <p:spPr>
          <a:xfrm>
            <a:off x="323850" y="2105892"/>
            <a:ext cx="8509103" cy="3943926"/>
          </a:xfrm>
        </p:spPr>
        <p:txBody>
          <a:bodyPr>
            <a:normAutofit/>
          </a:bodyPr>
          <a:lstStyle/>
          <a:p>
            <a:r>
              <a:rPr lang="en-US" sz="2400" b="1" dirty="0"/>
              <a:t>Proposed</a:t>
            </a:r>
            <a:r>
              <a:rPr lang="en-US" sz="2400" dirty="0"/>
              <a:t>: February 2014</a:t>
            </a:r>
            <a:br>
              <a:rPr lang="en-US" sz="2400" dirty="0"/>
            </a:br>
            <a:r>
              <a:rPr lang="en-US" sz="2400" b="1" dirty="0"/>
              <a:t>Finalized</a:t>
            </a:r>
            <a:r>
              <a:rPr lang="en-US" sz="2400" dirty="0"/>
              <a:t>: April 2016</a:t>
            </a:r>
            <a:br>
              <a:rPr lang="en-US" sz="2400" dirty="0"/>
            </a:br>
            <a:r>
              <a:rPr lang="en-US" sz="2400" b="1" dirty="0"/>
              <a:t>Compliance Dates:</a:t>
            </a:r>
            <a:endParaRPr lang="en-US" sz="2400" dirty="0"/>
          </a:p>
          <a:p>
            <a:pPr lvl="0"/>
            <a:r>
              <a:rPr lang="en-US" sz="2400" b="1" dirty="0"/>
              <a:t>Small Businesses </a:t>
            </a:r>
            <a:r>
              <a:rPr lang="en-US" sz="2400" dirty="0"/>
              <a:t>(businesses other than motor carriers who are not also shippers and/or receivers employing fewer than 500 persons and motor carriers having less than $27.5 million in annual receipts): </a:t>
            </a:r>
            <a:r>
              <a:rPr lang="en-US" sz="2400" b="1" dirty="0"/>
              <a:t>April 2018</a:t>
            </a:r>
          </a:p>
          <a:p>
            <a:pPr lvl="0"/>
            <a:r>
              <a:rPr lang="en-US" sz="2400" dirty="0"/>
              <a:t>All other businesses: </a:t>
            </a:r>
            <a:r>
              <a:rPr lang="en-US" sz="2400" b="1" dirty="0"/>
              <a:t>April 2017</a:t>
            </a:r>
          </a:p>
          <a:p>
            <a:endParaRPr lang="en-US" dirty="0"/>
          </a:p>
        </p:txBody>
      </p:sp>
    </p:spTree>
    <p:extLst>
      <p:ext uri="{BB962C8B-B14F-4D97-AF65-F5344CB8AC3E}">
        <p14:creationId xmlns:p14="http://schemas.microsoft.com/office/powerpoint/2010/main" val="41353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B98-8C47-4B5F-B42F-A82242D140D6}"/>
              </a:ext>
            </a:extLst>
          </p:cNvPr>
          <p:cNvSpPr>
            <a:spLocks noGrp="1"/>
          </p:cNvSpPr>
          <p:nvPr>
            <p:ph type="title"/>
          </p:nvPr>
        </p:nvSpPr>
        <p:spPr>
          <a:xfrm>
            <a:off x="775855" y="517236"/>
            <a:ext cx="7342909" cy="1043709"/>
          </a:xfrm>
        </p:spPr>
        <p:txBody>
          <a:bodyPr>
            <a:noAutofit/>
          </a:bodyPr>
          <a:lstStyle/>
          <a:p>
            <a:r>
              <a:rPr lang="en-US" altLang="en-US" sz="3600" b="1" dirty="0"/>
              <a:t>New Law Updates </a:t>
            </a:r>
            <a:br>
              <a:rPr lang="en-US" altLang="en-US" sz="3600" b="1" dirty="0"/>
            </a:br>
            <a:r>
              <a:rPr lang="en-US" altLang="en-US" sz="3600" b="1" dirty="0"/>
              <a:t>Authority and Tools</a:t>
            </a:r>
            <a:endParaRPr lang="en-US" sz="3600" b="1" dirty="0"/>
          </a:p>
        </p:txBody>
      </p:sp>
      <p:sp>
        <p:nvSpPr>
          <p:cNvPr id="3" name="Content Placeholder 2">
            <a:extLst>
              <a:ext uri="{FF2B5EF4-FFF2-40B4-BE49-F238E27FC236}">
                <a16:creationId xmlns:a16="http://schemas.microsoft.com/office/drawing/2014/main" id="{CFFF5B7F-602E-42BD-B0CE-5B132D6E53FC}"/>
              </a:ext>
            </a:extLst>
          </p:cNvPr>
          <p:cNvSpPr>
            <a:spLocks noGrp="1"/>
          </p:cNvSpPr>
          <p:nvPr>
            <p:ph idx="1"/>
          </p:nvPr>
        </p:nvSpPr>
        <p:spPr>
          <a:xfrm>
            <a:off x="323850" y="1764145"/>
            <a:ext cx="8509103" cy="4471597"/>
          </a:xfrm>
        </p:spPr>
        <p:txBody>
          <a:bodyPr/>
          <a:lstStyle/>
          <a:p>
            <a:pPr marL="0" indent="0">
              <a:buNone/>
            </a:pPr>
            <a:endParaRPr lang="en-US" altLang="en-US" b="1" dirty="0"/>
          </a:p>
          <a:p>
            <a:pPr marL="0" indent="0">
              <a:buNone/>
            </a:pPr>
            <a:r>
              <a:rPr lang="en-US" altLang="en-US" sz="1400" b="1" dirty="0"/>
              <a:t>                                                                                        </a:t>
            </a:r>
            <a:r>
              <a:rPr lang="en-US" altLang="en-US" sz="2000" b="1" dirty="0"/>
              <a:t>2011 – Food Safety Modernization Act</a:t>
            </a:r>
          </a:p>
          <a:p>
            <a:pPr marL="0" indent="0">
              <a:buNone/>
            </a:pPr>
            <a:endParaRPr lang="en-US" altLang="en-US" sz="1400" b="1" dirty="0"/>
          </a:p>
          <a:p>
            <a:pPr marL="0" indent="0">
              <a:buNone/>
            </a:pPr>
            <a:r>
              <a:rPr lang="en-US" altLang="en-US" sz="2000" b="1" dirty="0"/>
              <a:t>                                         </a:t>
            </a:r>
            <a:r>
              <a:rPr lang="en-US" altLang="en-US" sz="2000" dirty="0"/>
              <a:t>1976 Medical Device Amendments </a:t>
            </a:r>
          </a:p>
          <a:p>
            <a:pPr marL="0" indent="0">
              <a:buNone/>
            </a:pPr>
            <a:endParaRPr lang="en-US" altLang="en-US" b="1" dirty="0"/>
          </a:p>
          <a:p>
            <a:pPr marL="0" indent="0">
              <a:buNone/>
            </a:pPr>
            <a:r>
              <a:rPr lang="en-US" altLang="en-US" sz="1600" b="1" dirty="0"/>
              <a:t>            </a:t>
            </a:r>
            <a:r>
              <a:rPr lang="en-US" altLang="en-US" sz="2000" b="1" dirty="0"/>
              <a:t>1938 – Food, Drug, and Cosmetic Act  </a:t>
            </a:r>
          </a:p>
          <a:p>
            <a:pPr marL="0" indent="0">
              <a:buNone/>
            </a:pPr>
            <a:endParaRPr lang="en-US" altLang="en-US" sz="1400" b="1" dirty="0"/>
          </a:p>
          <a:p>
            <a:pPr marL="0" indent="0">
              <a:buNone/>
            </a:pPr>
            <a:endParaRPr lang="en-US" altLang="en-US" sz="2000" b="1" dirty="0"/>
          </a:p>
          <a:p>
            <a:pPr marL="0" indent="0">
              <a:buNone/>
            </a:pPr>
            <a:r>
              <a:rPr lang="en-US" altLang="en-US" sz="2000" dirty="0"/>
              <a:t>1906 – Pure Food and Drug Act   </a:t>
            </a:r>
          </a:p>
          <a:p>
            <a:pPr marL="0" indent="0">
              <a:buNone/>
            </a:pPr>
            <a:endParaRPr lang="en-US" dirty="0"/>
          </a:p>
        </p:txBody>
      </p:sp>
      <p:sp>
        <p:nvSpPr>
          <p:cNvPr id="4" name="Rectangle 4">
            <a:extLst>
              <a:ext uri="{FF2B5EF4-FFF2-40B4-BE49-F238E27FC236}">
                <a16:creationId xmlns:a16="http://schemas.microsoft.com/office/drawing/2014/main" id="{F023D751-EED2-463C-9053-12C52697E460}"/>
              </a:ext>
            </a:extLst>
          </p:cNvPr>
          <p:cNvSpPr>
            <a:spLocks noChangeArrowheads="1"/>
          </p:cNvSpPr>
          <p:nvPr/>
        </p:nvSpPr>
        <p:spPr bwMode="auto">
          <a:xfrm>
            <a:off x="1796615" y="5462721"/>
            <a:ext cx="1580535" cy="762000"/>
          </a:xfrm>
          <a:prstGeom prst="rect">
            <a:avLst/>
          </a:prstGeom>
          <a:solidFill>
            <a:schemeClr val="accent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Tx/>
              <a:buFontTx/>
              <a:buNone/>
            </a:pPr>
            <a:endParaRPr lang="en-US" altLang="en-US" sz="2400" dirty="0"/>
          </a:p>
        </p:txBody>
      </p:sp>
      <p:sp>
        <p:nvSpPr>
          <p:cNvPr id="5" name="Rectangle 5">
            <a:extLst>
              <a:ext uri="{FF2B5EF4-FFF2-40B4-BE49-F238E27FC236}">
                <a16:creationId xmlns:a16="http://schemas.microsoft.com/office/drawing/2014/main" id="{6F40A35B-10E7-4891-8071-9A3C91BD7F45}"/>
              </a:ext>
            </a:extLst>
          </p:cNvPr>
          <p:cNvSpPr>
            <a:spLocks noChangeArrowheads="1"/>
          </p:cNvSpPr>
          <p:nvPr/>
        </p:nvSpPr>
        <p:spPr bwMode="auto">
          <a:xfrm>
            <a:off x="3672825" y="4635542"/>
            <a:ext cx="1247213" cy="1600200"/>
          </a:xfrm>
          <a:prstGeom prst="rect">
            <a:avLst/>
          </a:prstGeom>
          <a:solidFill>
            <a:schemeClr val="accent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Tx/>
              <a:buFontTx/>
              <a:buNone/>
            </a:pPr>
            <a:endParaRPr lang="en-US" altLang="en-US" sz="2400" dirty="0"/>
          </a:p>
        </p:txBody>
      </p:sp>
      <p:sp>
        <p:nvSpPr>
          <p:cNvPr id="6" name="Rectangle 6">
            <a:extLst>
              <a:ext uri="{FF2B5EF4-FFF2-40B4-BE49-F238E27FC236}">
                <a16:creationId xmlns:a16="http://schemas.microsoft.com/office/drawing/2014/main" id="{6F171BDF-128B-4322-ADD0-EA9763E11669}"/>
              </a:ext>
            </a:extLst>
          </p:cNvPr>
          <p:cNvSpPr>
            <a:spLocks noChangeArrowheads="1"/>
          </p:cNvSpPr>
          <p:nvPr/>
        </p:nvSpPr>
        <p:spPr bwMode="auto">
          <a:xfrm>
            <a:off x="5197655" y="3652884"/>
            <a:ext cx="1219200" cy="2582858"/>
          </a:xfrm>
          <a:prstGeom prst="rect">
            <a:avLst/>
          </a:prstGeom>
          <a:solidFill>
            <a:schemeClr val="accent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Tx/>
              <a:buFontTx/>
              <a:buNone/>
            </a:pPr>
            <a:endParaRPr lang="en-US" altLang="en-US" sz="2400" dirty="0"/>
          </a:p>
        </p:txBody>
      </p:sp>
      <p:sp>
        <p:nvSpPr>
          <p:cNvPr id="7" name="Rectangle 6">
            <a:extLst>
              <a:ext uri="{FF2B5EF4-FFF2-40B4-BE49-F238E27FC236}">
                <a16:creationId xmlns:a16="http://schemas.microsoft.com/office/drawing/2014/main" id="{FEF56D91-9356-4F89-AB8C-B52680BD470D}"/>
              </a:ext>
            </a:extLst>
          </p:cNvPr>
          <p:cNvSpPr>
            <a:spLocks noChangeArrowheads="1"/>
          </p:cNvSpPr>
          <p:nvPr/>
        </p:nvSpPr>
        <p:spPr bwMode="auto">
          <a:xfrm>
            <a:off x="6712530" y="2918952"/>
            <a:ext cx="1219200" cy="3305769"/>
          </a:xfrm>
          <a:prstGeom prst="rect">
            <a:avLst/>
          </a:prstGeom>
          <a:solidFill>
            <a:schemeClr val="accent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cs typeface="Arial" panose="020B0604020202020204" pitchFamily="34" charset="0"/>
              </a:defRPr>
            </a:lvl1pPr>
            <a:lvl2pPr marL="742950" indent="-285750">
              <a:spcBef>
                <a:spcPct val="0"/>
              </a:spcBef>
              <a:defRPr>
                <a:solidFill>
                  <a:schemeClr val="tx1"/>
                </a:solidFill>
                <a:latin typeface="Arial" panose="020B0604020202020204" pitchFamily="34" charset="0"/>
                <a:cs typeface="Arial" panose="020B0604020202020204" pitchFamily="34" charset="0"/>
              </a:defRPr>
            </a:lvl2pPr>
            <a:lvl3pPr marL="1143000" indent="-228600">
              <a:spcBef>
                <a:spcPct val="0"/>
              </a:spcBef>
              <a:defRPr>
                <a:solidFill>
                  <a:schemeClr val="tx1"/>
                </a:solidFill>
                <a:latin typeface="Arial" panose="020B0604020202020204" pitchFamily="34" charset="0"/>
                <a:cs typeface="Arial" panose="020B0604020202020204" pitchFamily="34" charset="0"/>
              </a:defRPr>
            </a:lvl3pPr>
            <a:lvl4pPr marL="1600200" indent="-228600">
              <a:spcBef>
                <a:spcPct val="0"/>
              </a:spcBef>
              <a:defRPr>
                <a:solidFill>
                  <a:schemeClr val="tx1"/>
                </a:solidFill>
                <a:latin typeface="Arial" panose="020B0604020202020204" pitchFamily="34" charset="0"/>
                <a:cs typeface="Arial" panose="020B0604020202020204" pitchFamily="34" charset="0"/>
              </a:defRPr>
            </a:lvl4pPr>
            <a:lvl5pPr marL="2057400" indent="-228600">
              <a:spcBef>
                <a:spcPct val="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SzTx/>
              <a:buFontTx/>
              <a:buNone/>
            </a:pPr>
            <a:endParaRPr lang="en-US" altLang="en-US" sz="2400" dirty="0"/>
          </a:p>
        </p:txBody>
      </p:sp>
    </p:spTree>
    <p:extLst>
      <p:ext uri="{BB962C8B-B14F-4D97-AF65-F5344CB8AC3E}">
        <p14:creationId xmlns:p14="http://schemas.microsoft.com/office/powerpoint/2010/main" val="180087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093A-7D58-488D-BD06-EF32164C623B}"/>
              </a:ext>
            </a:extLst>
          </p:cNvPr>
          <p:cNvSpPr>
            <a:spLocks noGrp="1"/>
          </p:cNvSpPr>
          <p:nvPr>
            <p:ph type="title"/>
          </p:nvPr>
        </p:nvSpPr>
        <p:spPr>
          <a:xfrm>
            <a:off x="1246909" y="544945"/>
            <a:ext cx="6206836" cy="1108364"/>
          </a:xfrm>
        </p:spPr>
        <p:txBody>
          <a:bodyPr>
            <a:normAutofit fontScale="90000"/>
          </a:bodyPr>
          <a:lstStyle/>
          <a:p>
            <a:br>
              <a:rPr lang="en-US" sz="3600" b="1" dirty="0"/>
            </a:br>
            <a:r>
              <a:rPr lang="en-US" sz="4000" b="1" dirty="0"/>
              <a:t>Third-Party Certification Rule</a:t>
            </a:r>
            <a:br>
              <a:rPr lang="en-US" b="1" dirty="0"/>
            </a:br>
            <a:endParaRPr lang="en-US" dirty="0"/>
          </a:p>
        </p:txBody>
      </p:sp>
      <p:sp>
        <p:nvSpPr>
          <p:cNvPr id="3" name="Content Placeholder 2">
            <a:extLst>
              <a:ext uri="{FF2B5EF4-FFF2-40B4-BE49-F238E27FC236}">
                <a16:creationId xmlns:a16="http://schemas.microsoft.com/office/drawing/2014/main" id="{EAE3891B-2BB6-4646-A6F3-042D9DA1298C}"/>
              </a:ext>
            </a:extLst>
          </p:cNvPr>
          <p:cNvSpPr>
            <a:spLocks noGrp="1"/>
          </p:cNvSpPr>
          <p:nvPr>
            <p:ph idx="1"/>
          </p:nvPr>
        </p:nvSpPr>
        <p:spPr>
          <a:xfrm>
            <a:off x="501255" y="1902691"/>
            <a:ext cx="7968490" cy="3491345"/>
          </a:xfrm>
        </p:spPr>
        <p:txBody>
          <a:bodyPr>
            <a:normAutofit/>
          </a:bodyPr>
          <a:lstStyle/>
          <a:p>
            <a:r>
              <a:rPr lang="en-US" sz="2800" dirty="0"/>
              <a:t>It establishes a </a:t>
            </a:r>
            <a:r>
              <a:rPr lang="en-US" sz="2800" b="1" dirty="0"/>
              <a:t>voluntary program </a:t>
            </a:r>
            <a:r>
              <a:rPr lang="en-US" sz="2800" dirty="0"/>
              <a:t>for the accreditation of third-party certification bodies (</a:t>
            </a:r>
            <a:r>
              <a:rPr lang="en-US" sz="2800" b="1" dirty="0"/>
              <a:t>third</a:t>
            </a:r>
            <a:r>
              <a:rPr lang="en-US" sz="2800" dirty="0"/>
              <a:t>-</a:t>
            </a:r>
            <a:r>
              <a:rPr lang="en-US" sz="2800" b="1" dirty="0"/>
              <a:t>party</a:t>
            </a:r>
            <a:r>
              <a:rPr lang="en-US" sz="2800" dirty="0"/>
              <a:t> auditors), to conduct food safety audits of eligible foreign entities (including registered foreign food facilities) and to issue </a:t>
            </a:r>
            <a:r>
              <a:rPr lang="en-US" sz="2800" b="1" dirty="0"/>
              <a:t>certifications</a:t>
            </a:r>
            <a:r>
              <a:rPr lang="en-US" sz="2800" dirty="0"/>
              <a:t> of foreign food facilities and the foods for humans and animals they produce.</a:t>
            </a:r>
          </a:p>
          <a:p>
            <a:pPr marL="0" indent="0">
              <a:buNone/>
            </a:pPr>
            <a:endParaRPr lang="en-US" sz="2800" dirty="0"/>
          </a:p>
        </p:txBody>
      </p:sp>
      <p:pic>
        <p:nvPicPr>
          <p:cNvPr id="20482" name="Picture 2" descr="Pharmaceutical Microbiology: Good Documentation Practices">
            <a:extLst>
              <a:ext uri="{FF2B5EF4-FFF2-40B4-BE49-F238E27FC236}">
                <a16:creationId xmlns:a16="http://schemas.microsoft.com/office/drawing/2014/main" id="{A0C70738-3147-49BB-BF65-662114DCB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44" y="5315058"/>
            <a:ext cx="2205001" cy="108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01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B568-CB16-445B-80B5-71CE7B84C545}"/>
              </a:ext>
            </a:extLst>
          </p:cNvPr>
          <p:cNvSpPr>
            <a:spLocks noGrp="1"/>
          </p:cNvSpPr>
          <p:nvPr>
            <p:ph type="title"/>
          </p:nvPr>
        </p:nvSpPr>
        <p:spPr>
          <a:xfrm>
            <a:off x="858981" y="415636"/>
            <a:ext cx="7084291" cy="1126837"/>
          </a:xfrm>
        </p:spPr>
        <p:txBody>
          <a:bodyPr>
            <a:normAutofit/>
          </a:bodyPr>
          <a:lstStyle/>
          <a:p>
            <a:r>
              <a:rPr lang="en-US" sz="3600" b="1" dirty="0"/>
              <a:t>Compliance Dates Third-Party Rule</a:t>
            </a:r>
          </a:p>
        </p:txBody>
      </p:sp>
      <p:sp>
        <p:nvSpPr>
          <p:cNvPr id="3" name="Content Placeholder 2">
            <a:extLst>
              <a:ext uri="{FF2B5EF4-FFF2-40B4-BE49-F238E27FC236}">
                <a16:creationId xmlns:a16="http://schemas.microsoft.com/office/drawing/2014/main" id="{88F657CC-F243-4BE0-942D-976717D2F214}"/>
              </a:ext>
            </a:extLst>
          </p:cNvPr>
          <p:cNvSpPr>
            <a:spLocks noGrp="1"/>
          </p:cNvSpPr>
          <p:nvPr>
            <p:ph idx="1"/>
          </p:nvPr>
        </p:nvSpPr>
        <p:spPr>
          <a:xfrm>
            <a:off x="323850" y="1644074"/>
            <a:ext cx="8509103" cy="4391892"/>
          </a:xfrm>
        </p:spPr>
        <p:txBody>
          <a:bodyPr>
            <a:normAutofit/>
          </a:bodyPr>
          <a:lstStyle/>
          <a:p>
            <a:pPr marL="0" indent="0">
              <a:buNone/>
            </a:pPr>
            <a:r>
              <a:rPr lang="en-US" sz="2400" b="1" dirty="0"/>
              <a:t>Proposed</a:t>
            </a:r>
            <a:r>
              <a:rPr lang="en-US" sz="2400" dirty="0"/>
              <a:t>: July 2013</a:t>
            </a:r>
            <a:br>
              <a:rPr lang="en-US" sz="2400" dirty="0"/>
            </a:br>
            <a:r>
              <a:rPr lang="en-US" sz="2400" b="1" dirty="0"/>
              <a:t>Finalized</a:t>
            </a:r>
            <a:r>
              <a:rPr lang="en-US" sz="2400" dirty="0"/>
              <a:t>: November 2015</a:t>
            </a:r>
            <a:br>
              <a:rPr lang="en-US" sz="2400" dirty="0"/>
            </a:br>
            <a:r>
              <a:rPr lang="en-US" sz="2400" b="1" dirty="0"/>
              <a:t>Compliance Dates: </a:t>
            </a:r>
            <a:r>
              <a:rPr lang="en-US" sz="2400" dirty="0"/>
              <a:t>N/A (Voluntary)</a:t>
            </a:r>
          </a:p>
          <a:p>
            <a:pPr>
              <a:buFont typeface="Wingdings" panose="05000000000000000000" pitchFamily="2" charset="2"/>
              <a:buChar char="§"/>
            </a:pPr>
            <a:r>
              <a:rPr lang="en-US" sz="2400" dirty="0"/>
              <a:t>Program will launch after the final rule user fee rule takes effect.</a:t>
            </a:r>
          </a:p>
          <a:p>
            <a:pPr>
              <a:buFont typeface="Wingdings" panose="05000000000000000000" pitchFamily="2" charset="2"/>
              <a:buChar char="§"/>
            </a:pPr>
            <a:r>
              <a:rPr lang="en-US" sz="2400" dirty="0"/>
              <a:t>Accreditation bodies could begin to apply when the program goes into effect.</a:t>
            </a:r>
          </a:p>
          <a:p>
            <a:pPr marL="0" indent="0">
              <a:buNone/>
            </a:pPr>
            <a:r>
              <a:rPr lang="en-US" sz="2400" dirty="0"/>
              <a:t>         - Third-party certification bodies could seek accreditation after one or more FDA-recognized accreditation bodies begin accepting applications.</a:t>
            </a:r>
          </a:p>
          <a:p>
            <a:pPr marL="0" indent="0">
              <a:buNone/>
            </a:pPr>
            <a:endParaRPr lang="en-US" dirty="0"/>
          </a:p>
        </p:txBody>
      </p:sp>
    </p:spTree>
    <p:extLst>
      <p:ext uri="{BB962C8B-B14F-4D97-AF65-F5344CB8AC3E}">
        <p14:creationId xmlns:p14="http://schemas.microsoft.com/office/powerpoint/2010/main" val="3699069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EA37-7FD5-4ED7-A3DA-95864F25C6BC}"/>
              </a:ext>
            </a:extLst>
          </p:cNvPr>
          <p:cNvSpPr>
            <a:spLocks noGrp="1"/>
          </p:cNvSpPr>
          <p:nvPr>
            <p:ph type="title"/>
          </p:nvPr>
        </p:nvSpPr>
        <p:spPr>
          <a:xfrm>
            <a:off x="323849" y="498764"/>
            <a:ext cx="7905751" cy="1237672"/>
          </a:xfrm>
        </p:spPr>
        <p:txBody>
          <a:bodyPr>
            <a:normAutofit/>
          </a:bodyPr>
          <a:lstStyle/>
          <a:p>
            <a:r>
              <a:rPr lang="en-US" sz="3200" b="1" dirty="0">
                <a:latin typeface="+mn-lt"/>
              </a:rPr>
              <a:t>Intentional Adulteration Rule (Food Defense) </a:t>
            </a:r>
            <a:br>
              <a:rPr lang="en-US" sz="3200" b="1" dirty="0">
                <a:latin typeface="+mn-lt"/>
              </a:rPr>
            </a:br>
            <a:r>
              <a:rPr lang="en-US" sz="3200" b="1" dirty="0">
                <a:latin typeface="+mn-lt"/>
              </a:rPr>
              <a:t>(21 CFR Part 121)</a:t>
            </a:r>
            <a:endParaRPr lang="en-US" sz="3200" dirty="0">
              <a:latin typeface="+mn-lt"/>
            </a:endParaRPr>
          </a:p>
        </p:txBody>
      </p:sp>
      <p:sp>
        <p:nvSpPr>
          <p:cNvPr id="3" name="Content Placeholder 2">
            <a:extLst>
              <a:ext uri="{FF2B5EF4-FFF2-40B4-BE49-F238E27FC236}">
                <a16:creationId xmlns:a16="http://schemas.microsoft.com/office/drawing/2014/main" id="{FBC9D20D-A679-4595-88E3-632AAF6262AD}"/>
              </a:ext>
            </a:extLst>
          </p:cNvPr>
          <p:cNvSpPr>
            <a:spLocks noGrp="1"/>
          </p:cNvSpPr>
          <p:nvPr>
            <p:ph idx="1"/>
          </p:nvPr>
        </p:nvSpPr>
        <p:spPr>
          <a:xfrm>
            <a:off x="517813" y="1948873"/>
            <a:ext cx="7905751" cy="3918675"/>
          </a:xfrm>
        </p:spPr>
        <p:txBody>
          <a:bodyPr>
            <a:normAutofit fontScale="25000" lnSpcReduction="20000"/>
          </a:bodyPr>
          <a:lstStyle/>
          <a:p>
            <a:r>
              <a:rPr lang="en-US" sz="9600" dirty="0"/>
              <a:t>Two level inspectional approach</a:t>
            </a:r>
          </a:p>
          <a:p>
            <a:pPr marL="0" indent="0">
              <a:buNone/>
            </a:pPr>
            <a:r>
              <a:rPr lang="en-US" sz="9600" dirty="0"/>
              <a:t>  	- </a:t>
            </a:r>
            <a:r>
              <a:rPr lang="en-US" sz="9600" b="1" dirty="0"/>
              <a:t>Food defense plan Quick-Check inspection</a:t>
            </a:r>
          </a:p>
          <a:p>
            <a:pPr marL="0" indent="0">
              <a:buNone/>
            </a:pPr>
            <a:r>
              <a:rPr lang="en-US" sz="9600" dirty="0"/>
              <a:t>           *Conducted on covered facilities during food safety</a:t>
            </a:r>
          </a:p>
          <a:p>
            <a:pPr marL="0" indent="0">
              <a:buNone/>
            </a:pPr>
            <a:r>
              <a:rPr lang="en-US" sz="9600" dirty="0"/>
              <a:t>              inspections.</a:t>
            </a:r>
          </a:p>
          <a:p>
            <a:pPr marL="0" indent="0">
              <a:buNone/>
            </a:pPr>
            <a:r>
              <a:rPr lang="en-US" sz="9600" dirty="0"/>
              <a:t> *High level review of Food Defense Plan (FDP)</a:t>
            </a:r>
          </a:p>
          <a:p>
            <a:pPr marL="0" indent="0">
              <a:buNone/>
            </a:pPr>
            <a:r>
              <a:rPr lang="en-US" sz="9600" dirty="0"/>
              <a:t>     - </a:t>
            </a:r>
            <a:r>
              <a:rPr lang="en-US" sz="9600" b="1" dirty="0"/>
              <a:t>Comprehensive food defense inspections</a:t>
            </a:r>
          </a:p>
          <a:p>
            <a:pPr marL="0" indent="0">
              <a:buNone/>
            </a:pPr>
            <a:r>
              <a:rPr lang="en-US" sz="9600" dirty="0"/>
              <a:t>            *Conducted only at a limited number of prioritized</a:t>
            </a:r>
          </a:p>
          <a:p>
            <a:pPr marL="0" indent="0">
              <a:buNone/>
            </a:pPr>
            <a:r>
              <a:rPr lang="en-US" sz="9600" dirty="0"/>
              <a:t>              facilities.</a:t>
            </a:r>
          </a:p>
          <a:p>
            <a:pPr marL="0" indent="0">
              <a:buNone/>
            </a:pPr>
            <a:r>
              <a:rPr lang="en-US" sz="9600" dirty="0"/>
              <a:t>            *Conducted by specially trained investigators</a:t>
            </a:r>
          </a:p>
          <a:p>
            <a:pPr marL="0" indent="0">
              <a:buNone/>
            </a:pPr>
            <a:r>
              <a:rPr lang="en-US" sz="9600" dirty="0"/>
              <a:t>            *Critical evaluation of FDP, conclusion, rationale</a:t>
            </a:r>
          </a:p>
          <a:p>
            <a:pPr marL="0" indent="0">
              <a:buNone/>
            </a:pPr>
            <a:endParaRPr lang="en-US" sz="2800" dirty="0"/>
          </a:p>
          <a:p>
            <a:pPr marL="0" indent="0">
              <a:buNone/>
            </a:pPr>
            <a:r>
              <a:rPr lang="en-US" sz="2800" dirty="0"/>
              <a:t>             </a:t>
            </a:r>
          </a:p>
          <a:p>
            <a:pPr marL="0" indent="0">
              <a:buNone/>
            </a:pPr>
            <a:r>
              <a:rPr lang="en-US" sz="2800" dirty="0"/>
              <a:t>     </a:t>
            </a:r>
          </a:p>
          <a:p>
            <a:pPr marL="0" indent="0">
              <a:buNone/>
            </a:pPr>
            <a:endParaRPr lang="en-US" dirty="0"/>
          </a:p>
        </p:txBody>
      </p:sp>
      <p:pic>
        <p:nvPicPr>
          <p:cNvPr id="4" name="Picture 3">
            <a:extLst>
              <a:ext uri="{FF2B5EF4-FFF2-40B4-BE49-F238E27FC236}">
                <a16:creationId xmlns:a16="http://schemas.microsoft.com/office/drawing/2014/main" id="{32D96928-B438-48AB-871B-826F0DDB28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38108" y="5867548"/>
            <a:ext cx="1385456" cy="990452"/>
          </a:xfrm>
          <a:prstGeom prst="rect">
            <a:avLst/>
          </a:prstGeom>
        </p:spPr>
      </p:pic>
    </p:spTree>
    <p:extLst>
      <p:ext uri="{BB962C8B-B14F-4D97-AF65-F5344CB8AC3E}">
        <p14:creationId xmlns:p14="http://schemas.microsoft.com/office/powerpoint/2010/main" val="740162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6A43-6E0C-4DB3-AF5B-A595EBD0A175}"/>
              </a:ext>
            </a:extLst>
          </p:cNvPr>
          <p:cNvSpPr>
            <a:spLocks noGrp="1"/>
          </p:cNvSpPr>
          <p:nvPr>
            <p:ph type="title"/>
          </p:nvPr>
        </p:nvSpPr>
        <p:spPr>
          <a:xfrm>
            <a:off x="692726" y="562180"/>
            <a:ext cx="7333673" cy="971055"/>
          </a:xfrm>
        </p:spPr>
        <p:txBody>
          <a:bodyPr>
            <a:noAutofit/>
          </a:bodyPr>
          <a:lstStyle/>
          <a:p>
            <a:r>
              <a:rPr lang="en-US" sz="3600" b="1" dirty="0"/>
              <a:t>Compliance Dates </a:t>
            </a:r>
            <a:br>
              <a:rPr lang="en-US" sz="3600" b="1" dirty="0"/>
            </a:br>
            <a:r>
              <a:rPr lang="en-US" sz="3600" b="1" dirty="0"/>
              <a:t>Intentional Adulteration Rule </a:t>
            </a:r>
          </a:p>
        </p:txBody>
      </p:sp>
      <p:sp>
        <p:nvSpPr>
          <p:cNvPr id="3" name="Content Placeholder 2">
            <a:extLst>
              <a:ext uri="{FF2B5EF4-FFF2-40B4-BE49-F238E27FC236}">
                <a16:creationId xmlns:a16="http://schemas.microsoft.com/office/drawing/2014/main" id="{7B16B8CD-266B-4CD8-A5F4-9111E98226A8}"/>
              </a:ext>
            </a:extLst>
          </p:cNvPr>
          <p:cNvSpPr>
            <a:spLocks noGrp="1"/>
          </p:cNvSpPr>
          <p:nvPr>
            <p:ph idx="1"/>
          </p:nvPr>
        </p:nvSpPr>
        <p:spPr>
          <a:xfrm>
            <a:off x="618836" y="1893455"/>
            <a:ext cx="7934037" cy="4402365"/>
          </a:xfrm>
        </p:spPr>
        <p:txBody>
          <a:bodyPr>
            <a:normAutofit fontScale="77500" lnSpcReduction="20000"/>
          </a:bodyPr>
          <a:lstStyle/>
          <a:p>
            <a:pPr marL="0" indent="0">
              <a:buNone/>
            </a:pPr>
            <a:r>
              <a:rPr lang="en-US" sz="3100" b="1" dirty="0"/>
              <a:t>Proposed</a:t>
            </a:r>
            <a:r>
              <a:rPr lang="en-US" sz="3100" dirty="0"/>
              <a:t>: December 2013</a:t>
            </a:r>
            <a:br>
              <a:rPr lang="en-US" sz="3100" dirty="0"/>
            </a:br>
            <a:r>
              <a:rPr lang="en-US" sz="3100" b="1" dirty="0"/>
              <a:t>Finalized</a:t>
            </a:r>
            <a:r>
              <a:rPr lang="en-US" sz="3100" dirty="0"/>
              <a:t>: May 2016</a:t>
            </a:r>
            <a:br>
              <a:rPr lang="en-US" sz="3100" dirty="0"/>
            </a:br>
            <a:r>
              <a:rPr lang="en-US" sz="3100" b="1" dirty="0"/>
              <a:t>Compliance Dates:</a:t>
            </a:r>
            <a:endParaRPr lang="en-US" sz="3100" dirty="0"/>
          </a:p>
          <a:p>
            <a:pPr lvl="0"/>
            <a:r>
              <a:rPr lang="en-US" sz="3100" b="1" dirty="0"/>
              <a:t>Very-small businesses </a:t>
            </a:r>
            <a:r>
              <a:rPr lang="en-US" sz="3100" dirty="0"/>
              <a:t>(a business [including any subsidiaries and affiliates] averaging less than $10,000,000, adjusted for inflation, per year, during the three-year period preceding the applicable calendar year in sales of human food plus the market value of human food manufactured, processed, packed, or held without sale [e.g., held for a fee]): </a:t>
            </a:r>
            <a:r>
              <a:rPr lang="en-US" sz="3100" b="1" dirty="0"/>
              <a:t>July 2021</a:t>
            </a:r>
          </a:p>
          <a:p>
            <a:pPr lvl="0"/>
            <a:r>
              <a:rPr lang="en-US" sz="3100" b="1" dirty="0"/>
              <a:t>Small Businesses </a:t>
            </a:r>
            <a:r>
              <a:rPr lang="en-US" sz="3100" dirty="0"/>
              <a:t>(a business employing fewer than 500 persons): </a:t>
            </a:r>
            <a:r>
              <a:rPr lang="en-US" sz="3100" b="1" dirty="0"/>
              <a:t>July 2020</a:t>
            </a:r>
          </a:p>
          <a:p>
            <a:pPr lvl="0"/>
            <a:r>
              <a:rPr lang="en-US" sz="3100" dirty="0"/>
              <a:t>All other businesses: </a:t>
            </a:r>
            <a:r>
              <a:rPr lang="en-US" sz="3100" b="1" dirty="0"/>
              <a:t>July 2019</a:t>
            </a:r>
          </a:p>
          <a:p>
            <a:endParaRPr lang="en-US" dirty="0"/>
          </a:p>
        </p:txBody>
      </p:sp>
    </p:spTree>
    <p:extLst>
      <p:ext uri="{BB962C8B-B14F-4D97-AF65-F5344CB8AC3E}">
        <p14:creationId xmlns:p14="http://schemas.microsoft.com/office/powerpoint/2010/main" val="62863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Dayna.Martinez\Pictures\Assessment-SB-Template.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44161" y="2195513"/>
            <a:ext cx="3870325" cy="39147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yna.Martinez\Pictures\ppt_slide1.jpg"/>
          <p:cNvPicPr>
            <a:picLocks noChangeAspect="1" noChangeArrowheads="1"/>
          </p:cNvPicPr>
          <p:nvPr/>
        </p:nvPicPr>
        <p:blipFill rotWithShape="1">
          <a:blip r:embed="rId4">
            <a:extLst>
              <a:ext uri="{28A0092B-C50C-407E-A947-70E740481C1C}">
                <a14:useLocalDpi xmlns:a14="http://schemas.microsoft.com/office/drawing/2010/main" val="0"/>
              </a:ext>
            </a:extLst>
          </a:blip>
          <a:srcRect t="19214" b="34704"/>
          <a:stretch/>
        </p:blipFill>
        <p:spPr bwMode="auto">
          <a:xfrm>
            <a:off x="741405" y="479244"/>
            <a:ext cx="7475838" cy="14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51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10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7B97-379E-4B71-BCB6-8A6761074FCC}"/>
              </a:ext>
            </a:extLst>
          </p:cNvPr>
          <p:cNvSpPr>
            <a:spLocks noGrp="1"/>
          </p:cNvSpPr>
          <p:nvPr>
            <p:ph type="title"/>
          </p:nvPr>
        </p:nvSpPr>
        <p:spPr>
          <a:xfrm>
            <a:off x="628073" y="692728"/>
            <a:ext cx="7518977" cy="1302328"/>
          </a:xfrm>
        </p:spPr>
        <p:txBody>
          <a:bodyPr>
            <a:noAutofit/>
          </a:bodyPr>
          <a:lstStyle/>
          <a:p>
            <a:r>
              <a:rPr lang="en-US" sz="3600" b="1" dirty="0"/>
              <a:t>FDA Food Safety Modernization Act </a:t>
            </a:r>
            <a:br>
              <a:rPr lang="en-US" sz="3600" b="1" dirty="0"/>
            </a:br>
            <a:r>
              <a:rPr lang="en-US" sz="3600" b="1" dirty="0"/>
              <a:t>(FSMA)</a:t>
            </a:r>
            <a:endParaRPr lang="en-US" sz="3600" dirty="0"/>
          </a:p>
        </p:txBody>
      </p:sp>
      <p:sp>
        <p:nvSpPr>
          <p:cNvPr id="6" name="Content Placeholder 5">
            <a:extLst>
              <a:ext uri="{FF2B5EF4-FFF2-40B4-BE49-F238E27FC236}">
                <a16:creationId xmlns:a16="http://schemas.microsoft.com/office/drawing/2014/main" id="{9821E636-F33C-44FC-9A7B-6DBA3D9ADC49}"/>
              </a:ext>
            </a:extLst>
          </p:cNvPr>
          <p:cNvSpPr>
            <a:spLocks noGrp="1"/>
          </p:cNvSpPr>
          <p:nvPr>
            <p:ph idx="1"/>
          </p:nvPr>
        </p:nvSpPr>
        <p:spPr>
          <a:xfrm>
            <a:off x="323850" y="2189019"/>
            <a:ext cx="8509103" cy="3745346"/>
          </a:xfrm>
        </p:spPr>
        <p:txBody>
          <a:bodyPr>
            <a:normAutofit/>
          </a:bodyPr>
          <a:lstStyle/>
          <a:p>
            <a:pPr>
              <a:buFont typeface="Wingdings" panose="05000000000000000000" pitchFamily="2" charset="2"/>
              <a:buChar char="§"/>
            </a:pPr>
            <a:r>
              <a:rPr lang="en-US" sz="3600" dirty="0"/>
              <a:t>“</a:t>
            </a:r>
            <a:r>
              <a:rPr lang="en-US" dirty="0"/>
              <a:t>Preventing problems before they cause harm is not only common sense, it is the key to food safety in the 21st century.”</a:t>
            </a:r>
          </a:p>
          <a:p>
            <a:pPr marL="0" indent="0">
              <a:buNone/>
            </a:pPr>
            <a:endParaRPr lang="en-US" dirty="0"/>
          </a:p>
          <a:p>
            <a:pPr>
              <a:buFont typeface="Wingdings" panose="05000000000000000000" pitchFamily="2" charset="2"/>
              <a:buChar char="§"/>
            </a:pPr>
            <a:r>
              <a:rPr lang="en-US" dirty="0"/>
              <a:t>“We can not afford to wait until people become ill to realize their a problem”</a:t>
            </a:r>
          </a:p>
        </p:txBody>
      </p:sp>
    </p:spTree>
    <p:extLst>
      <p:ext uri="{BB962C8B-B14F-4D97-AF65-F5344CB8AC3E}">
        <p14:creationId xmlns:p14="http://schemas.microsoft.com/office/powerpoint/2010/main" val="169007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66DA-C387-473B-9E08-892EEA7A3FB7}"/>
              </a:ext>
            </a:extLst>
          </p:cNvPr>
          <p:cNvSpPr>
            <a:spLocks noGrp="1"/>
          </p:cNvSpPr>
          <p:nvPr>
            <p:ph type="ctrTitle"/>
          </p:nvPr>
        </p:nvSpPr>
        <p:spPr>
          <a:xfrm>
            <a:off x="1836448" y="692727"/>
            <a:ext cx="5672716" cy="1062182"/>
          </a:xfrm>
        </p:spPr>
        <p:txBody>
          <a:bodyPr/>
          <a:lstStyle/>
          <a:p>
            <a:r>
              <a:rPr lang="en-US" altLang="en-US" sz="3600" b="1" dirty="0"/>
              <a:t>The Public Health Imperative</a:t>
            </a:r>
            <a:endParaRPr lang="en-US" sz="3600" dirty="0"/>
          </a:p>
        </p:txBody>
      </p:sp>
      <p:sp>
        <p:nvSpPr>
          <p:cNvPr id="3" name="Subtitle 2">
            <a:extLst>
              <a:ext uri="{FF2B5EF4-FFF2-40B4-BE49-F238E27FC236}">
                <a16:creationId xmlns:a16="http://schemas.microsoft.com/office/drawing/2014/main" id="{D3F2222C-267C-4634-B8B5-B58165214148}"/>
              </a:ext>
            </a:extLst>
          </p:cNvPr>
          <p:cNvSpPr>
            <a:spLocks noGrp="1"/>
          </p:cNvSpPr>
          <p:nvPr>
            <p:ph type="subTitle" idx="1"/>
          </p:nvPr>
        </p:nvSpPr>
        <p:spPr>
          <a:xfrm>
            <a:off x="550606" y="1779433"/>
            <a:ext cx="8141110" cy="4662931"/>
          </a:xfrm>
        </p:spPr>
        <p:txBody>
          <a:bodyPr>
            <a:normAutofit lnSpcReduction="10000"/>
          </a:bodyPr>
          <a:lstStyle/>
          <a:p>
            <a:pPr marL="342900" indent="-342900" algn="l">
              <a:lnSpc>
                <a:spcPct val="90000"/>
              </a:lnSpc>
              <a:spcAft>
                <a:spcPts val="800"/>
              </a:spcAft>
              <a:buFont typeface="Wingdings" panose="05000000000000000000" pitchFamily="2" charset="2"/>
              <a:buChar char="§"/>
            </a:pPr>
            <a:r>
              <a:rPr lang="en-US" altLang="en-US" sz="2400" dirty="0">
                <a:solidFill>
                  <a:schemeClr val="tx1"/>
                </a:solidFill>
              </a:rPr>
              <a:t>Foodborne illness is a significant burden</a:t>
            </a:r>
          </a:p>
          <a:p>
            <a:pPr marL="800100" lvl="1" indent="-342900" algn="l">
              <a:lnSpc>
                <a:spcPct val="90000"/>
              </a:lnSpc>
              <a:spcAft>
                <a:spcPts val="800"/>
              </a:spcAft>
              <a:buFont typeface="Wingdings" panose="05000000000000000000" pitchFamily="2" charset="2"/>
              <a:buChar char="v"/>
            </a:pPr>
            <a:r>
              <a:rPr lang="en-US" altLang="en-US" sz="2400" dirty="0">
                <a:solidFill>
                  <a:schemeClr val="tx1"/>
                </a:solidFill>
              </a:rPr>
              <a:t>About 48 million (1 in 6 Americans) get sick each year</a:t>
            </a:r>
          </a:p>
          <a:p>
            <a:pPr marL="800100" lvl="1" indent="-342900" algn="l">
              <a:lnSpc>
                <a:spcPct val="90000"/>
              </a:lnSpc>
              <a:spcAft>
                <a:spcPts val="800"/>
              </a:spcAft>
              <a:buFont typeface="Wingdings" panose="05000000000000000000" pitchFamily="2" charset="2"/>
              <a:buChar char="v"/>
            </a:pPr>
            <a:r>
              <a:rPr lang="en-US" altLang="en-US" sz="2400" dirty="0">
                <a:solidFill>
                  <a:schemeClr val="tx1"/>
                </a:solidFill>
              </a:rPr>
              <a:t>128,000 are hospitalized</a:t>
            </a:r>
          </a:p>
          <a:p>
            <a:pPr marL="800100" lvl="1" indent="-342900" algn="l">
              <a:lnSpc>
                <a:spcPct val="90000"/>
              </a:lnSpc>
              <a:spcAft>
                <a:spcPts val="800"/>
              </a:spcAft>
              <a:buFont typeface="Wingdings" panose="05000000000000000000" pitchFamily="2" charset="2"/>
              <a:buChar char="v"/>
            </a:pPr>
            <a:r>
              <a:rPr lang="en-US" altLang="en-US" sz="2400" dirty="0">
                <a:solidFill>
                  <a:schemeClr val="tx1"/>
                </a:solidFill>
              </a:rPr>
              <a:t>3,000 die</a:t>
            </a:r>
          </a:p>
          <a:p>
            <a:pPr marL="342900" indent="-342900" algn="l">
              <a:lnSpc>
                <a:spcPct val="90000"/>
              </a:lnSpc>
              <a:spcAft>
                <a:spcPts val="800"/>
              </a:spcAft>
              <a:buFont typeface="Wingdings" panose="05000000000000000000" pitchFamily="2" charset="2"/>
              <a:buChar char="§"/>
            </a:pPr>
            <a:r>
              <a:rPr lang="en-US" altLang="en-US" sz="2400" b="1" dirty="0">
                <a:solidFill>
                  <a:schemeClr val="tx1"/>
                </a:solidFill>
              </a:rPr>
              <a:t>Immune-compromised individuals more susceptible</a:t>
            </a:r>
          </a:p>
          <a:p>
            <a:pPr marL="800100" lvl="1" indent="-342900" algn="l">
              <a:lnSpc>
                <a:spcPct val="90000"/>
              </a:lnSpc>
              <a:spcAft>
                <a:spcPts val="800"/>
              </a:spcAft>
              <a:buFont typeface="Wingdings" panose="05000000000000000000" pitchFamily="2" charset="2"/>
              <a:buChar char="v"/>
            </a:pPr>
            <a:r>
              <a:rPr lang="en-US" altLang="en-US" sz="2400" dirty="0">
                <a:solidFill>
                  <a:schemeClr val="tx1"/>
                </a:solidFill>
              </a:rPr>
              <a:t>Infants and children, pregnant women, older individuals, those on chemotherapy</a:t>
            </a:r>
          </a:p>
          <a:p>
            <a:pPr marL="342900" indent="-342900" algn="l">
              <a:lnSpc>
                <a:spcPct val="90000"/>
              </a:lnSpc>
              <a:spcAft>
                <a:spcPts val="800"/>
              </a:spcAft>
              <a:buFont typeface="Wingdings" panose="05000000000000000000" pitchFamily="2" charset="2"/>
              <a:buChar char="§"/>
            </a:pPr>
            <a:r>
              <a:rPr lang="en-US" altLang="en-US" sz="2400" dirty="0">
                <a:solidFill>
                  <a:schemeClr val="tx1"/>
                </a:solidFill>
              </a:rPr>
              <a:t>Foodborne illness is not just a stomach ache—it can cause life-long chronic disease</a:t>
            </a:r>
          </a:p>
          <a:p>
            <a:pPr marL="800100" lvl="1" indent="-342900" algn="l">
              <a:lnSpc>
                <a:spcPct val="90000"/>
              </a:lnSpc>
              <a:spcAft>
                <a:spcPts val="800"/>
              </a:spcAft>
              <a:buFont typeface="Wingdings" panose="05000000000000000000" pitchFamily="2" charset="2"/>
              <a:buChar char="v"/>
            </a:pPr>
            <a:r>
              <a:rPr lang="en-US" altLang="en-US" sz="2400" dirty="0">
                <a:solidFill>
                  <a:schemeClr val="tx1"/>
                </a:solidFill>
              </a:rPr>
              <a:t>Arthritis, kidney failure</a:t>
            </a:r>
          </a:p>
          <a:p>
            <a:pPr algn="l"/>
            <a:endParaRPr lang="en-US" dirty="0"/>
          </a:p>
          <a:p>
            <a:pPr algn="l"/>
            <a:endParaRPr lang="en-US" dirty="0"/>
          </a:p>
        </p:txBody>
      </p:sp>
      <p:pic>
        <p:nvPicPr>
          <p:cNvPr id="4" name="Picture 2" descr="http://blogs.scientificamerican.com/media/inline/blog/Image/Dunn_5_-_bacteria.jpg">
            <a:extLst>
              <a:ext uri="{FF2B5EF4-FFF2-40B4-BE49-F238E27FC236}">
                <a16:creationId xmlns:a16="http://schemas.microsoft.com/office/drawing/2014/main" id="{E43B71CE-EBBA-4807-89DA-370BE792A8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19" y="415636"/>
            <a:ext cx="1776068" cy="119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EF83A-A5BD-4488-8074-CFAB32D2DE75}"/>
              </a:ext>
            </a:extLst>
          </p:cNvPr>
          <p:cNvSpPr/>
          <p:nvPr/>
        </p:nvSpPr>
        <p:spPr>
          <a:xfrm>
            <a:off x="0" y="1376179"/>
            <a:ext cx="713849" cy="230832"/>
          </a:xfrm>
          <a:prstGeom prst="rect">
            <a:avLst/>
          </a:prstGeom>
        </p:spPr>
        <p:txBody>
          <a:bodyPr wrap="square">
            <a:spAutoFit/>
          </a:bodyPr>
          <a:lstStyle/>
          <a:p>
            <a:r>
              <a:rPr lang="en-US" sz="900" b="1" i="1" dirty="0">
                <a:solidFill>
                  <a:srgbClr val="4E3525"/>
                </a:solidFill>
              </a:rPr>
              <a:t>Salmonella</a:t>
            </a:r>
          </a:p>
        </p:txBody>
      </p:sp>
      <p:sp>
        <p:nvSpPr>
          <p:cNvPr id="6" name="Rectangle 5">
            <a:extLst>
              <a:ext uri="{FF2B5EF4-FFF2-40B4-BE49-F238E27FC236}">
                <a16:creationId xmlns:a16="http://schemas.microsoft.com/office/drawing/2014/main" id="{1166E0EE-C359-4E84-BFCF-9BA1709B8981}"/>
              </a:ext>
            </a:extLst>
          </p:cNvPr>
          <p:cNvSpPr/>
          <p:nvPr/>
        </p:nvSpPr>
        <p:spPr>
          <a:xfrm>
            <a:off x="499339" y="1284611"/>
            <a:ext cx="912429" cy="230832"/>
          </a:xfrm>
          <a:prstGeom prst="rect">
            <a:avLst/>
          </a:prstGeom>
        </p:spPr>
        <p:txBody>
          <a:bodyPr wrap="square">
            <a:spAutoFit/>
          </a:bodyPr>
          <a:lstStyle/>
          <a:p>
            <a:r>
              <a:rPr lang="en-US" sz="900" b="1" i="1" dirty="0">
                <a:solidFill>
                  <a:srgbClr val="4E3525"/>
                </a:solidFill>
              </a:rPr>
              <a:t>E. Coli O157:H7</a:t>
            </a:r>
          </a:p>
        </p:txBody>
      </p:sp>
      <p:sp>
        <p:nvSpPr>
          <p:cNvPr id="7" name="Rectangle 6">
            <a:extLst>
              <a:ext uri="{FF2B5EF4-FFF2-40B4-BE49-F238E27FC236}">
                <a16:creationId xmlns:a16="http://schemas.microsoft.com/office/drawing/2014/main" id="{0123E7BE-D920-467D-937F-7486D27F6950}"/>
              </a:ext>
            </a:extLst>
          </p:cNvPr>
          <p:cNvSpPr/>
          <p:nvPr/>
        </p:nvSpPr>
        <p:spPr>
          <a:xfrm>
            <a:off x="1303930" y="1309135"/>
            <a:ext cx="532518" cy="230832"/>
          </a:xfrm>
          <a:prstGeom prst="rect">
            <a:avLst/>
          </a:prstGeom>
        </p:spPr>
        <p:txBody>
          <a:bodyPr wrap="square">
            <a:spAutoFit/>
          </a:bodyPr>
          <a:lstStyle/>
          <a:p>
            <a:r>
              <a:rPr lang="en-US" sz="900" b="1" i="1" dirty="0">
                <a:solidFill>
                  <a:srgbClr val="4E3525"/>
                </a:solidFill>
              </a:rPr>
              <a:t>Listeria</a:t>
            </a:r>
            <a:endParaRPr lang="en-US" sz="900" dirty="0"/>
          </a:p>
        </p:txBody>
      </p:sp>
    </p:spTree>
    <p:extLst>
      <p:ext uri="{BB962C8B-B14F-4D97-AF65-F5344CB8AC3E}">
        <p14:creationId xmlns:p14="http://schemas.microsoft.com/office/powerpoint/2010/main" val="4294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66981" y="475095"/>
            <a:ext cx="6123710" cy="849747"/>
          </a:xfrm>
        </p:spPr>
        <p:txBody>
          <a:bodyPr>
            <a:normAutofit/>
          </a:bodyPr>
          <a:lstStyle/>
          <a:p>
            <a:r>
              <a:rPr lang="en-US" altLang="en-US" sz="3600" b="1" dirty="0"/>
              <a:t>Why is the law needed?</a:t>
            </a:r>
            <a:endParaRPr lang="en-US" sz="3600" b="1" dirty="0"/>
          </a:p>
        </p:txBody>
      </p:sp>
      <p:sp>
        <p:nvSpPr>
          <p:cNvPr id="4" name="Content Placeholder 3"/>
          <p:cNvSpPr>
            <a:spLocks noGrp="1"/>
          </p:cNvSpPr>
          <p:nvPr>
            <p:ph idx="1"/>
          </p:nvPr>
        </p:nvSpPr>
        <p:spPr>
          <a:xfrm>
            <a:off x="655781" y="1580501"/>
            <a:ext cx="7989455" cy="3906982"/>
          </a:xfrm>
        </p:spPr>
        <p:txBody>
          <a:bodyPr>
            <a:normAutofit/>
          </a:bodyPr>
          <a:lstStyle/>
          <a:p>
            <a:pPr>
              <a:lnSpc>
                <a:spcPct val="90000"/>
              </a:lnSpc>
              <a:buFontTx/>
              <a:buNone/>
            </a:pPr>
            <a:r>
              <a:rPr lang="en-US" altLang="en-US" sz="2800" dirty="0"/>
              <a:t>Globalization</a:t>
            </a:r>
          </a:p>
          <a:p>
            <a:pPr lvl="1">
              <a:lnSpc>
                <a:spcPct val="90000"/>
              </a:lnSpc>
              <a:buFontTx/>
              <a:buChar char="•"/>
            </a:pPr>
            <a:r>
              <a:rPr lang="en-US" altLang="en-US" dirty="0"/>
              <a:t>15 percent of U.S. food supply is imported</a:t>
            </a:r>
          </a:p>
          <a:p>
            <a:pPr>
              <a:lnSpc>
                <a:spcPct val="90000"/>
              </a:lnSpc>
              <a:buFontTx/>
              <a:buNone/>
            </a:pPr>
            <a:r>
              <a:rPr lang="en-US" altLang="en-US" sz="2800" dirty="0"/>
              <a:t>Food supply more high-tech &amp; complex</a:t>
            </a:r>
          </a:p>
          <a:p>
            <a:pPr lvl="1">
              <a:lnSpc>
                <a:spcPct val="90000"/>
              </a:lnSpc>
              <a:buFontTx/>
              <a:buChar char="•"/>
            </a:pPr>
            <a:r>
              <a:rPr lang="en-US" altLang="en-US" dirty="0"/>
              <a:t>More foods in the marketplace</a:t>
            </a:r>
          </a:p>
          <a:p>
            <a:pPr lvl="1">
              <a:lnSpc>
                <a:spcPct val="90000"/>
              </a:lnSpc>
              <a:buFontTx/>
              <a:buChar char="•"/>
            </a:pPr>
            <a:r>
              <a:rPr lang="en-US" altLang="en-US" dirty="0"/>
              <a:t>New hazards in foods not previously seen</a:t>
            </a:r>
          </a:p>
          <a:p>
            <a:pPr>
              <a:lnSpc>
                <a:spcPct val="90000"/>
              </a:lnSpc>
              <a:buFontTx/>
              <a:buNone/>
            </a:pPr>
            <a:r>
              <a:rPr lang="en-US" altLang="en-US" sz="2800" dirty="0"/>
              <a:t>Shifting demographics</a:t>
            </a:r>
          </a:p>
          <a:p>
            <a:pPr lvl="1">
              <a:lnSpc>
                <a:spcPct val="90000"/>
              </a:lnSpc>
              <a:buFontTx/>
              <a:buChar char="•"/>
            </a:pPr>
            <a:r>
              <a:rPr lang="en-US" altLang="en-US" dirty="0"/>
              <a:t>Growing population (about 30%) of individuals are especially “at risk” for foodborne illness</a:t>
            </a:r>
          </a:p>
          <a:p>
            <a:pPr marL="0" indent="0">
              <a:buNone/>
            </a:pPr>
            <a:endParaRPr lang="en-US" dirty="0"/>
          </a:p>
        </p:txBody>
      </p:sp>
      <p:sp>
        <p:nvSpPr>
          <p:cNvPr id="2" name="Footer Placeholder 1"/>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pic>
        <p:nvPicPr>
          <p:cNvPr id="6148" name="Picture 4" descr="The Current Status of Hemp and the FDA | Hoban Law Group">
            <a:extLst>
              <a:ext uri="{FF2B5EF4-FFF2-40B4-BE49-F238E27FC236}">
                <a16:creationId xmlns:a16="http://schemas.microsoft.com/office/drawing/2014/main" id="{D8EB7C40-A795-41E8-9906-C14CD09D8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218" y="5654820"/>
            <a:ext cx="1856509" cy="73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4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217D-7702-4598-BB6C-C81D864CC890}"/>
              </a:ext>
            </a:extLst>
          </p:cNvPr>
          <p:cNvSpPr>
            <a:spLocks noGrp="1"/>
          </p:cNvSpPr>
          <p:nvPr>
            <p:ph type="title"/>
          </p:nvPr>
        </p:nvSpPr>
        <p:spPr>
          <a:xfrm>
            <a:off x="1524000" y="581891"/>
            <a:ext cx="6659417" cy="1043709"/>
          </a:xfrm>
        </p:spPr>
        <p:txBody>
          <a:bodyPr>
            <a:normAutofit fontScale="90000"/>
          </a:bodyPr>
          <a:lstStyle/>
          <a:p>
            <a:r>
              <a:rPr lang="en-US" sz="3200" b="1" dirty="0"/>
              <a:t> </a:t>
            </a:r>
            <a:r>
              <a:rPr lang="en-US" sz="4000" b="1" dirty="0"/>
              <a:t>What’s so historic about the law?</a:t>
            </a:r>
          </a:p>
        </p:txBody>
      </p:sp>
      <p:sp>
        <p:nvSpPr>
          <p:cNvPr id="3" name="Content Placeholder 2">
            <a:extLst>
              <a:ext uri="{FF2B5EF4-FFF2-40B4-BE49-F238E27FC236}">
                <a16:creationId xmlns:a16="http://schemas.microsoft.com/office/drawing/2014/main" id="{641E103E-E69E-43A1-BBDF-26A956D8CED6}"/>
              </a:ext>
            </a:extLst>
          </p:cNvPr>
          <p:cNvSpPr>
            <a:spLocks noGrp="1"/>
          </p:cNvSpPr>
          <p:nvPr>
            <p:ph idx="1"/>
          </p:nvPr>
        </p:nvSpPr>
        <p:spPr>
          <a:xfrm>
            <a:off x="738909" y="1625600"/>
            <a:ext cx="7536873" cy="3814619"/>
          </a:xfrm>
        </p:spPr>
        <p:txBody>
          <a:bodyPr>
            <a:normAutofit/>
          </a:bodyPr>
          <a:lstStyle/>
          <a:p>
            <a:pPr>
              <a:buFont typeface="Wingdings" panose="05000000000000000000" pitchFamily="2" charset="2"/>
              <a:buChar char="§"/>
            </a:pPr>
            <a:r>
              <a:rPr lang="en-US" sz="2800" dirty="0"/>
              <a:t>Involves creation of a "New Food Safety System” </a:t>
            </a:r>
          </a:p>
          <a:p>
            <a:pPr>
              <a:buFont typeface="Wingdings" panose="05000000000000000000" pitchFamily="2" charset="2"/>
              <a:buChar char="§"/>
            </a:pPr>
            <a:r>
              <a:rPr lang="en-US" sz="2800" dirty="0"/>
              <a:t>Broad prevention mandate and accountability  New system of import oversight </a:t>
            </a:r>
          </a:p>
          <a:p>
            <a:pPr>
              <a:buFont typeface="Wingdings" panose="05000000000000000000" pitchFamily="2" charset="2"/>
              <a:buChar char="§"/>
            </a:pPr>
            <a:r>
              <a:rPr lang="en-US" sz="2800" dirty="0"/>
              <a:t>Emphasizes partnerships  </a:t>
            </a:r>
          </a:p>
          <a:p>
            <a:pPr>
              <a:buFont typeface="Wingdings" panose="05000000000000000000" pitchFamily="2" charset="2"/>
              <a:buChar char="§"/>
            </a:pPr>
            <a:r>
              <a:rPr lang="en-US" sz="2800" dirty="0"/>
              <a:t>Emphasizes farm-to-table responsibility  Developed through broad coalition</a:t>
            </a:r>
          </a:p>
        </p:txBody>
      </p:sp>
      <p:pic>
        <p:nvPicPr>
          <p:cNvPr id="5" name="Picture 4" descr="Nutrition Transparency: FDA Legislation on Labeling Our Food | LMW Attorneys">
            <a:extLst>
              <a:ext uri="{FF2B5EF4-FFF2-40B4-BE49-F238E27FC236}">
                <a16:creationId xmlns:a16="http://schemas.microsoft.com/office/drawing/2014/main" id="{9F23C99E-2BF6-45D3-B0CD-83EE84EF23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383" y="147783"/>
            <a:ext cx="1274618" cy="794326"/>
          </a:xfrm>
          <a:prstGeom prst="rect">
            <a:avLst/>
          </a:prstGeom>
          <a:noFill/>
          <a:ln>
            <a:noFill/>
          </a:ln>
        </p:spPr>
      </p:pic>
    </p:spTree>
    <p:extLst>
      <p:ext uri="{BB962C8B-B14F-4D97-AF65-F5344CB8AC3E}">
        <p14:creationId xmlns:p14="http://schemas.microsoft.com/office/powerpoint/2010/main" val="425425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B476-024C-4ECE-A27B-92A18790F9F4}"/>
              </a:ext>
            </a:extLst>
          </p:cNvPr>
          <p:cNvSpPr>
            <a:spLocks noGrp="1"/>
          </p:cNvSpPr>
          <p:nvPr>
            <p:ph type="title"/>
          </p:nvPr>
        </p:nvSpPr>
        <p:spPr>
          <a:xfrm>
            <a:off x="1154545" y="152401"/>
            <a:ext cx="6326910" cy="698937"/>
          </a:xfrm>
        </p:spPr>
        <p:txBody>
          <a:bodyPr>
            <a:normAutofit/>
          </a:bodyPr>
          <a:lstStyle/>
          <a:p>
            <a:r>
              <a:rPr lang="en-US" sz="3600" b="1" dirty="0"/>
              <a:t>FSMA Overview</a:t>
            </a:r>
          </a:p>
        </p:txBody>
      </p:sp>
      <p:sp>
        <p:nvSpPr>
          <p:cNvPr id="3" name="Content Placeholder 2">
            <a:extLst>
              <a:ext uri="{FF2B5EF4-FFF2-40B4-BE49-F238E27FC236}">
                <a16:creationId xmlns:a16="http://schemas.microsoft.com/office/drawing/2014/main" id="{7B9B923A-9F36-4FED-9F00-56E2932FFDC7}"/>
              </a:ext>
            </a:extLst>
          </p:cNvPr>
          <p:cNvSpPr>
            <a:spLocks noGrp="1"/>
          </p:cNvSpPr>
          <p:nvPr>
            <p:ph idx="1"/>
          </p:nvPr>
        </p:nvSpPr>
        <p:spPr>
          <a:xfrm>
            <a:off x="323850" y="851338"/>
            <a:ext cx="8509103" cy="5854261"/>
          </a:xfrm>
        </p:spPr>
        <p:txBody>
          <a:bodyPr>
            <a:normAutofit fontScale="77500" lnSpcReduction="20000"/>
          </a:bodyPr>
          <a:lstStyle/>
          <a:p>
            <a:r>
              <a:rPr lang="en-US" sz="2400" b="1" dirty="0"/>
              <a:t>2011</a:t>
            </a:r>
            <a:r>
              <a:rPr lang="en-US" sz="2400" dirty="0"/>
              <a:t>- Food Safety Modernization Act (FSMA) was signed into law</a:t>
            </a:r>
          </a:p>
          <a:p>
            <a:r>
              <a:rPr lang="en-US" sz="2400" b="1" dirty="0"/>
              <a:t>FSMA Implementation Approach</a:t>
            </a:r>
          </a:p>
          <a:p>
            <a:pPr marL="0" indent="0">
              <a:buNone/>
            </a:pPr>
            <a:r>
              <a:rPr lang="en-US" sz="2400" dirty="0"/>
              <a:t>        -Program alignment –</a:t>
            </a:r>
          </a:p>
          <a:p>
            <a:pPr marL="342900" lvl="1" indent="-342900">
              <a:buFont typeface="Arial" panose="020B0604020202020204" pitchFamily="34" charset="0"/>
              <a:buChar char="•"/>
            </a:pPr>
            <a:r>
              <a:rPr lang="en-US" altLang="en-US" sz="2400" b="1" i="1" dirty="0"/>
              <a:t>FSMA Implementation Guiding Principles</a:t>
            </a:r>
          </a:p>
          <a:p>
            <a:pPr marL="400050" lvl="2" indent="0">
              <a:buNone/>
            </a:pPr>
            <a:r>
              <a:rPr lang="en-US" altLang="en-US" dirty="0"/>
              <a:t>-  Industry Training /Technical Assistance</a:t>
            </a:r>
          </a:p>
          <a:p>
            <a:pPr marL="0" lvl="1" indent="0">
              <a:buNone/>
            </a:pPr>
            <a:r>
              <a:rPr lang="en-US" altLang="en-US" sz="2400" dirty="0"/>
              <a:t>       -  Regulator Training /Technical Assistance</a:t>
            </a:r>
          </a:p>
          <a:p>
            <a:pPr marL="0" lvl="1" indent="0">
              <a:buNone/>
            </a:pPr>
            <a:r>
              <a:rPr lang="en-US" altLang="en-US" sz="2400" i="1" dirty="0"/>
              <a:t>      </a:t>
            </a:r>
            <a:r>
              <a:rPr lang="en-US" altLang="en-US" i="1" dirty="0"/>
              <a:t> - </a:t>
            </a:r>
            <a:r>
              <a:rPr lang="en-US" altLang="en-US" dirty="0"/>
              <a:t>Stakeholder engagement throughout the process </a:t>
            </a:r>
            <a:r>
              <a:rPr lang="en-US" dirty="0"/>
              <a:t>to help determine      </a:t>
            </a:r>
          </a:p>
          <a:p>
            <a:pPr marL="400050" lvl="2" indent="0">
              <a:buNone/>
            </a:pPr>
            <a:r>
              <a:rPr lang="en-US" dirty="0"/>
              <a:t>   reasonable and practical ways to implement provisions</a:t>
            </a:r>
            <a:endParaRPr lang="en-US" altLang="en-US" dirty="0"/>
          </a:p>
          <a:p>
            <a:pPr marL="400050" lvl="2" indent="0">
              <a:buNone/>
            </a:pPr>
            <a:endParaRPr lang="en-US" dirty="0"/>
          </a:p>
          <a:p>
            <a:r>
              <a:rPr lang="en-US" sz="2400" b="1" i="1" dirty="0"/>
              <a:t>FSMA Implementation in Phases “A Continuum”</a:t>
            </a:r>
          </a:p>
          <a:p>
            <a:pPr>
              <a:spcBef>
                <a:spcPct val="0"/>
              </a:spcBef>
              <a:buFont typeface="Wingdings" panose="05000000000000000000" pitchFamily="2" charset="2"/>
              <a:buChar char="v"/>
            </a:pPr>
            <a:r>
              <a:rPr lang="en-US" altLang="en-US" sz="2400" dirty="0"/>
              <a:t>    </a:t>
            </a:r>
            <a:r>
              <a:rPr lang="en-US" altLang="en-US" sz="2400" b="1" dirty="0"/>
              <a:t>Phase 1: Set standards</a:t>
            </a:r>
          </a:p>
          <a:p>
            <a:pPr lvl="1">
              <a:spcBef>
                <a:spcPct val="0"/>
              </a:spcBef>
            </a:pPr>
            <a:r>
              <a:rPr lang="en-US" altLang="en-US" sz="2400" dirty="0"/>
              <a:t>Develop regulations, guidance, protocols for new administrative enforcement tools </a:t>
            </a:r>
          </a:p>
          <a:p>
            <a:pPr marL="457200" lvl="1" indent="0">
              <a:spcBef>
                <a:spcPct val="0"/>
              </a:spcBef>
              <a:buNone/>
            </a:pPr>
            <a:endParaRPr lang="en-US" altLang="en-US" sz="2400" dirty="0"/>
          </a:p>
          <a:p>
            <a:pPr>
              <a:spcBef>
                <a:spcPct val="0"/>
              </a:spcBef>
              <a:buFont typeface="Wingdings" panose="05000000000000000000" pitchFamily="2" charset="2"/>
              <a:buChar char="v"/>
            </a:pPr>
            <a:r>
              <a:rPr lang="en-US" altLang="en-US" sz="2400" b="1" dirty="0"/>
              <a:t>Phase 2: Implement standards</a:t>
            </a:r>
          </a:p>
          <a:p>
            <a:pPr lvl="1">
              <a:spcBef>
                <a:spcPct val="0"/>
              </a:spcBef>
            </a:pPr>
            <a:r>
              <a:rPr lang="en-US" altLang="en-US" sz="2400" dirty="0"/>
              <a:t>Design strategies to implement standards                      </a:t>
            </a:r>
          </a:p>
          <a:p>
            <a:pPr lvl="1">
              <a:spcBef>
                <a:spcPct val="0"/>
              </a:spcBef>
            </a:pPr>
            <a:r>
              <a:rPr lang="en-US" altLang="en-US" sz="2400" dirty="0"/>
              <a:t>Fully develop and implement the standards </a:t>
            </a:r>
          </a:p>
          <a:p>
            <a:pPr marL="457200" lvl="1" indent="0">
              <a:spcBef>
                <a:spcPct val="0"/>
              </a:spcBef>
              <a:buNone/>
            </a:pPr>
            <a:endParaRPr lang="en-US" altLang="en-US" sz="2400" dirty="0"/>
          </a:p>
          <a:p>
            <a:pPr>
              <a:spcBef>
                <a:spcPct val="0"/>
              </a:spcBef>
              <a:buFont typeface="Wingdings" panose="05000000000000000000" pitchFamily="2" charset="2"/>
              <a:buChar char="v"/>
            </a:pPr>
            <a:r>
              <a:rPr lang="en-US" altLang="en-US" sz="2400" b="1" dirty="0"/>
              <a:t>Phase 3: Monitor, evaluate, refresh</a:t>
            </a:r>
          </a:p>
          <a:p>
            <a:pPr marL="0" indent="0">
              <a:spcBef>
                <a:spcPct val="0"/>
              </a:spcBef>
              <a:buNone/>
            </a:pPr>
            <a:r>
              <a:rPr lang="en-US" altLang="en-US" sz="2400" b="1" dirty="0"/>
              <a:t>         - Pilot Phase</a:t>
            </a:r>
          </a:p>
          <a:p>
            <a:pPr marL="0" indent="0">
              <a:spcBef>
                <a:spcPct val="0"/>
              </a:spcBef>
              <a:buNone/>
            </a:pPr>
            <a:endParaRPr lang="en-US" altLang="en-US" sz="2400" b="1" dirty="0"/>
          </a:p>
          <a:p>
            <a:pPr>
              <a:spcBef>
                <a:spcPct val="0"/>
              </a:spcBef>
              <a:buFont typeface="Wingdings" panose="05000000000000000000" pitchFamily="2" charset="2"/>
              <a:buChar char="v"/>
            </a:pPr>
            <a:r>
              <a:rPr lang="en-US" altLang="en-US" sz="2400" b="1" dirty="0"/>
              <a:t>Phase 4: Implementation</a:t>
            </a:r>
          </a:p>
          <a:p>
            <a:pPr marL="0" indent="0">
              <a:spcBef>
                <a:spcPct val="0"/>
              </a:spcBef>
              <a:buNone/>
            </a:pPr>
            <a:endParaRPr lang="en-US" altLang="en-US" sz="2400" b="1" dirty="0"/>
          </a:p>
          <a:p>
            <a:endParaRPr lang="en-US" sz="2400" dirty="0"/>
          </a:p>
        </p:txBody>
      </p:sp>
      <p:pic>
        <p:nvPicPr>
          <p:cNvPr id="6" name="Picture 5" descr="Food Safety Preventive Controls Alliance">
            <a:extLst>
              <a:ext uri="{FF2B5EF4-FFF2-40B4-BE49-F238E27FC236}">
                <a16:creationId xmlns:a16="http://schemas.microsoft.com/office/drawing/2014/main" id="{0D5C6635-FC1F-4214-B362-BCB4E26ECF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24984" y="4576487"/>
            <a:ext cx="3345620" cy="1636651"/>
          </a:xfrm>
          <a:prstGeom prst="rect">
            <a:avLst/>
          </a:prstGeom>
          <a:noFill/>
          <a:ln>
            <a:noFill/>
          </a:ln>
        </p:spPr>
      </p:pic>
    </p:spTree>
    <p:extLst>
      <p:ext uri="{BB962C8B-B14F-4D97-AF65-F5344CB8AC3E}">
        <p14:creationId xmlns:p14="http://schemas.microsoft.com/office/powerpoint/2010/main" val="259278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CF0F-21E6-4907-8797-DA9A50AD142C}"/>
              </a:ext>
            </a:extLst>
          </p:cNvPr>
          <p:cNvSpPr>
            <a:spLocks noGrp="1"/>
          </p:cNvSpPr>
          <p:nvPr>
            <p:ph type="title"/>
          </p:nvPr>
        </p:nvSpPr>
        <p:spPr>
          <a:xfrm>
            <a:off x="674255" y="775855"/>
            <a:ext cx="7601528" cy="1348509"/>
          </a:xfrm>
        </p:spPr>
        <p:txBody>
          <a:bodyPr>
            <a:normAutofit/>
          </a:bodyPr>
          <a:lstStyle/>
          <a:p>
            <a:r>
              <a:rPr lang="en-US" sz="3600" b="1" dirty="0"/>
              <a:t>Educate Before and While We Regulate</a:t>
            </a:r>
          </a:p>
        </p:txBody>
      </p:sp>
      <p:pic>
        <p:nvPicPr>
          <p:cNvPr id="3" name="Picture 2" descr="Training.jpg">
            <a:extLst>
              <a:ext uri="{FF2B5EF4-FFF2-40B4-BE49-F238E27FC236}">
                <a16:creationId xmlns:a16="http://schemas.microsoft.com/office/drawing/2014/main" id="{E8704827-96D3-4963-85C2-0E33D0589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4" y="2235200"/>
            <a:ext cx="6114473" cy="3569855"/>
          </a:xfrm>
          <a:prstGeom prst="rect">
            <a:avLst/>
          </a:prstGeom>
        </p:spPr>
      </p:pic>
    </p:spTree>
    <p:extLst>
      <p:ext uri="{BB962C8B-B14F-4D97-AF65-F5344CB8AC3E}">
        <p14:creationId xmlns:p14="http://schemas.microsoft.com/office/powerpoint/2010/main" val="3810324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6A08FBD5310342BF958ADCB470BE9A" ma:contentTypeVersion="7" ma:contentTypeDescription="Create a new document." ma:contentTypeScope="" ma:versionID="a5ed9dc184f954dbe73a96686bf67f66">
  <xsd:schema xmlns:xsd="http://www.w3.org/2001/XMLSchema" xmlns:xs="http://www.w3.org/2001/XMLSchema" xmlns:p="http://schemas.microsoft.com/office/2006/metadata/properties" xmlns:ns3="978cbee1-b604-4d95-9f89-3d25ff6383a8" targetNamespace="http://schemas.microsoft.com/office/2006/metadata/properties" ma:root="true" ma:fieldsID="d73b219a977e2df67ec37d6295965a3a" ns3:_="">
    <xsd:import namespace="978cbee1-b604-4d95-9f89-3d25ff6383a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cbee1-b604-4d95-9f89-3d25ff638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5B452-8B75-4ED0-B2D9-40F1D323D942}">
  <ds:schemaRefs>
    <ds:schemaRef ds:uri="http://schemas.microsoft.com/sharepoint/v3/contenttype/forms"/>
  </ds:schemaRefs>
</ds:datastoreItem>
</file>

<file path=customXml/itemProps2.xml><?xml version="1.0" encoding="utf-8"?>
<ds:datastoreItem xmlns:ds="http://schemas.openxmlformats.org/officeDocument/2006/customXml" ds:itemID="{6C3962FB-4601-4297-8F61-2E304195C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cbee1-b604-4d95-9f89-3d25ff638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FE2244-1A3A-475E-8F9B-AC88EBEEB0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78cbee1-b604-4d95-9f89-3d25ff6383a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2588</TotalTime>
  <Words>3218</Words>
  <Application>Microsoft Office PowerPoint</Application>
  <PresentationFormat>On-screen Show (4:3)</PresentationFormat>
  <Paragraphs>465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vt:lpstr>
      <vt:lpstr>Verdana</vt:lpstr>
      <vt:lpstr>Wingdings</vt:lpstr>
      <vt:lpstr>Office Theme</vt:lpstr>
      <vt:lpstr> “FSMA Update and Recent Rules Implemented” </vt:lpstr>
      <vt:lpstr>FDA Food Safety Modernization Act (FSMA)</vt:lpstr>
      <vt:lpstr>New Law Updates  Authority and Tools</vt:lpstr>
      <vt:lpstr>FDA Food Safety Modernization Act  (FSMA)</vt:lpstr>
      <vt:lpstr>The Public Health Imperative</vt:lpstr>
      <vt:lpstr>Why is the law needed?</vt:lpstr>
      <vt:lpstr> What’s so historic about the law?</vt:lpstr>
      <vt:lpstr>FSMA Overview</vt:lpstr>
      <vt:lpstr>Educate Before and While We Regulate</vt:lpstr>
      <vt:lpstr>         Main Themes of the Legislation</vt:lpstr>
      <vt:lpstr>     Prevention:  The Cornerstone of the Legislation  </vt:lpstr>
      <vt:lpstr>  Inspection, Compliance &amp; Response </vt:lpstr>
      <vt:lpstr>Import Safety:  Most Groundbreaking Shift</vt:lpstr>
      <vt:lpstr>PowerPoint Presentation</vt:lpstr>
      <vt:lpstr>Enhanced Partnerships: Vital to Success</vt:lpstr>
      <vt:lpstr> FSMA Implementation Approach</vt:lpstr>
      <vt:lpstr>  FSMA New Rules  </vt:lpstr>
      <vt:lpstr>Brief overview of the major  FSMA Rules and Compliance Dates </vt:lpstr>
      <vt:lpstr>  Current Good Manufacturing Practice, Hazard Analysis, and Risk-Based Preventive Controls (PC) Rules for Human Food (HF) (21 CFR 117) and Animal Food (21 CFR 507)   </vt:lpstr>
      <vt:lpstr>Hazard analysis and Risk-based Preventive Controls</vt:lpstr>
      <vt:lpstr>     FSMA PC Food Safety Plan</vt:lpstr>
      <vt:lpstr>Compliance Dates Preventive Controls Rules for  Human and Animal Food </vt:lpstr>
      <vt:lpstr> Produce Safety Rule (21 CFR Part 112) </vt:lpstr>
      <vt:lpstr>Compliance Dates Produce Safety Rule </vt:lpstr>
      <vt:lpstr> Foreign Supplier Verification Program (FSVP)Rule (Part 1, Subpart L)  </vt:lpstr>
      <vt:lpstr>Foreign Supplier Verification Programs</vt:lpstr>
      <vt:lpstr>Compliance Dates FSVP Rule </vt:lpstr>
      <vt:lpstr> Sanitary Transportation Rule  (Part 1, Subpart O)  </vt:lpstr>
      <vt:lpstr>Compliance Dates Sanitary Transportation Rule </vt:lpstr>
      <vt:lpstr> Third-Party Certification Rule </vt:lpstr>
      <vt:lpstr>Compliance Dates Third-Party Rule</vt:lpstr>
      <vt:lpstr>Intentional Adulteration Rule (Food Defense)  (21 CFR Part 121)</vt:lpstr>
      <vt:lpstr>Compliance Dates  Intentional Adulteration Rule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FSMA</dc:title>
  <dc:creator>Montalvo, Beira</dc:creator>
  <cp:lastModifiedBy>Montalvo, Beira</cp:lastModifiedBy>
  <cp:revision>77</cp:revision>
  <dcterms:created xsi:type="dcterms:W3CDTF">2020-11-10T03:05:10Z</dcterms:created>
  <dcterms:modified xsi:type="dcterms:W3CDTF">2021-03-09T23:35:43Z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0x010100076A08FBD5310342BF958ADCB470BE9A</vt:lpwstr>
  </property>
</Properties>
</file>