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1" r:id="rId1"/>
  </p:sldMasterIdLst>
  <p:notesMasterIdLst>
    <p:notesMasterId r:id="rId20"/>
  </p:notesMasterIdLst>
  <p:sldIdLst>
    <p:sldId id="282" r:id="rId2"/>
    <p:sldId id="330" r:id="rId3"/>
    <p:sldId id="345" r:id="rId4"/>
    <p:sldId id="346" r:id="rId5"/>
    <p:sldId id="336" r:id="rId6"/>
    <p:sldId id="337" r:id="rId7"/>
    <p:sldId id="342" r:id="rId8"/>
    <p:sldId id="343" r:id="rId9"/>
    <p:sldId id="344" r:id="rId10"/>
    <p:sldId id="347" r:id="rId11"/>
    <p:sldId id="338" r:id="rId12"/>
    <p:sldId id="348" r:id="rId13"/>
    <p:sldId id="350" r:id="rId14"/>
    <p:sldId id="349" r:id="rId15"/>
    <p:sldId id="351" r:id="rId16"/>
    <p:sldId id="352" r:id="rId17"/>
    <p:sldId id="353" r:id="rId18"/>
    <p:sldId id="279"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662" autoAdjust="0"/>
    <p:restoredTop sz="84161" autoAdjust="0"/>
  </p:normalViewPr>
  <p:slideViewPr>
    <p:cSldViewPr snapToGrid="0" snapToObjects="1">
      <p:cViewPr varScale="1">
        <p:scale>
          <a:sx n="107" d="100"/>
          <a:sy n="107" d="100"/>
        </p:scale>
        <p:origin x="2310" y="9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67" d="100"/>
          <a:sy n="67" d="100"/>
        </p:scale>
        <p:origin x="-322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94F1F9-670B-4BD8-A79A-22FF1A005646}" type="datetimeFigureOut">
              <a:rPr lang="en-US" smtClean="0"/>
              <a:t>3/8/2021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0488F4B-C8AB-4DED-82A3-6F6C06D43A36}" type="slidenum">
              <a:rPr lang="en-US" smtClean="0"/>
              <a:t>‹#›</a:t>
            </a:fld>
            <a:endParaRPr lang="en-US" dirty="0"/>
          </a:p>
        </p:txBody>
      </p:sp>
    </p:spTree>
    <p:extLst>
      <p:ext uri="{BB962C8B-B14F-4D97-AF65-F5344CB8AC3E}">
        <p14:creationId xmlns:p14="http://schemas.microsoft.com/office/powerpoint/2010/main" val="2943650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1</a:t>
            </a:fld>
            <a:endParaRPr lang="en-US" dirty="0"/>
          </a:p>
        </p:txBody>
      </p:sp>
    </p:spTree>
    <p:extLst>
      <p:ext uri="{BB962C8B-B14F-4D97-AF65-F5344CB8AC3E}">
        <p14:creationId xmlns:p14="http://schemas.microsoft.com/office/powerpoint/2010/main" val="1596026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t>CPG Sec 110.300 Registration of Food Facilities Under the Public Health Security and Bioterrorism Preparedness and Response Act of 2002 (the Bioterrorism Act) Background</a:t>
            </a:r>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2</a:t>
            </a:fld>
            <a:endParaRPr lang="en-US" dirty="0"/>
          </a:p>
        </p:txBody>
      </p:sp>
    </p:spTree>
    <p:extLst>
      <p:ext uri="{BB962C8B-B14F-4D97-AF65-F5344CB8AC3E}">
        <p14:creationId xmlns:p14="http://schemas.microsoft.com/office/powerpoint/2010/main" val="4291780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domestic facility means any facility located in any State or Territory of the United States, the District of Columbia, or the Commonwealth of Puerto Rico that manufactures, processes, packs, or holds food for consumption in the United States (21 CFR part 1). </a:t>
            </a:r>
          </a:p>
          <a:p>
            <a:r>
              <a:rPr lang="en-US" dirty="0"/>
              <a:t>A domestic food facility that is required to register must register whether or not food from that facility enters interstate commerce</a:t>
            </a:r>
          </a:p>
          <a:p>
            <a:endParaRPr lang="en-US" dirty="0"/>
          </a:p>
          <a:p>
            <a:r>
              <a:rPr lang="en-US" dirty="0"/>
              <a:t>A foreign facility means a facility other than a domestic facility that manufactures, processes, packs, or holds food for consumption in the United States (21 CFR Part). </a:t>
            </a:r>
          </a:p>
          <a:p>
            <a:endParaRPr lang="en-US" dirty="0"/>
          </a:p>
          <a:p>
            <a:r>
              <a:rPr lang="en-US" dirty="0"/>
              <a:t>Only facilities - domestic and foreign - that manufacture, process, pack or hold food for consumption in the United States are required to register with FDA under section 415 of the FD&amp;C Act. </a:t>
            </a:r>
          </a:p>
        </p:txBody>
      </p:sp>
      <p:sp>
        <p:nvSpPr>
          <p:cNvPr id="4" name="Slide Number Placeholder 3"/>
          <p:cNvSpPr>
            <a:spLocks noGrp="1"/>
          </p:cNvSpPr>
          <p:nvPr>
            <p:ph type="sldNum" sz="quarter" idx="5"/>
          </p:nvPr>
        </p:nvSpPr>
        <p:spPr/>
        <p:txBody>
          <a:bodyPr/>
          <a:lstStyle/>
          <a:p>
            <a:fld id="{70488F4B-C8AB-4DED-82A3-6F6C06D43A36}" type="slidenum">
              <a:rPr lang="en-US" smtClean="0"/>
              <a:t>3</a:t>
            </a:fld>
            <a:endParaRPr lang="en-US" dirty="0"/>
          </a:p>
        </p:txBody>
      </p:sp>
    </p:spTree>
    <p:extLst>
      <p:ext uri="{BB962C8B-B14F-4D97-AF65-F5344CB8AC3E}">
        <p14:creationId xmlns:p14="http://schemas.microsoft.com/office/powerpoint/2010/main" val="1095586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Regulatory Action Guidance: </a:t>
            </a:r>
          </a:p>
        </p:txBody>
      </p:sp>
      <p:sp>
        <p:nvSpPr>
          <p:cNvPr id="4" name="Slide Number Placeholder 3"/>
          <p:cNvSpPr>
            <a:spLocks noGrp="1"/>
          </p:cNvSpPr>
          <p:nvPr>
            <p:ph type="sldNum" sz="quarter" idx="5"/>
          </p:nvPr>
        </p:nvSpPr>
        <p:spPr/>
        <p:txBody>
          <a:bodyPr/>
          <a:lstStyle/>
          <a:p>
            <a:fld id="{70488F4B-C8AB-4DED-82A3-6F6C06D43A36}" type="slidenum">
              <a:rPr lang="en-US" smtClean="0"/>
              <a:t>4</a:t>
            </a:fld>
            <a:endParaRPr lang="en-US" dirty="0"/>
          </a:p>
        </p:txBody>
      </p:sp>
    </p:spTree>
    <p:extLst>
      <p:ext uri="{BB962C8B-B14F-4D97-AF65-F5344CB8AC3E}">
        <p14:creationId xmlns:p14="http://schemas.microsoft.com/office/powerpoint/2010/main" val="906776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Those provisions include the requirement of an email address for registration, required renewal of registration every two years, and that all food facility registrations must contain an assurance that the FDA will be permitted to inspect the facility at the times and in the manner permitted by the Federal Food, Drug and Cosmetic Act.</a:t>
            </a:r>
          </a:p>
          <a:p>
            <a:br>
              <a:rPr lang="en-US" dirty="0"/>
            </a:br>
            <a:endParaRPr lang="en-US" dirty="0"/>
          </a:p>
        </p:txBody>
      </p:sp>
      <p:sp>
        <p:nvSpPr>
          <p:cNvPr id="4" name="Slide Number Placeholder 3"/>
          <p:cNvSpPr>
            <a:spLocks noGrp="1"/>
          </p:cNvSpPr>
          <p:nvPr>
            <p:ph type="sldNum" sz="quarter" idx="5"/>
          </p:nvPr>
        </p:nvSpPr>
        <p:spPr/>
        <p:txBody>
          <a:bodyPr/>
          <a:lstStyle/>
          <a:p>
            <a:fld id="{70488F4B-C8AB-4DED-82A3-6F6C06D43A36}" type="slidenum">
              <a:rPr lang="en-US" smtClean="0"/>
              <a:t>5</a:t>
            </a:fld>
            <a:endParaRPr lang="en-US" dirty="0"/>
          </a:p>
        </p:txBody>
      </p:sp>
    </p:spTree>
    <p:extLst>
      <p:ext uri="{BB962C8B-B14F-4D97-AF65-F5344CB8AC3E}">
        <p14:creationId xmlns:p14="http://schemas.microsoft.com/office/powerpoint/2010/main" val="4017004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food facility registrations are required to be submitted to FDA electronically effective Jan 4, 2020</a:t>
            </a:r>
          </a:p>
        </p:txBody>
      </p:sp>
      <p:sp>
        <p:nvSpPr>
          <p:cNvPr id="4" name="Slide Number Placeholder 3"/>
          <p:cNvSpPr>
            <a:spLocks noGrp="1"/>
          </p:cNvSpPr>
          <p:nvPr>
            <p:ph type="sldNum" sz="quarter" idx="5"/>
          </p:nvPr>
        </p:nvSpPr>
        <p:spPr/>
        <p:txBody>
          <a:bodyPr/>
          <a:lstStyle/>
          <a:p>
            <a:fld id="{70488F4B-C8AB-4DED-82A3-6F6C06D43A36}" type="slidenum">
              <a:rPr lang="en-US" smtClean="0"/>
              <a:t>6</a:t>
            </a:fld>
            <a:endParaRPr lang="en-US" dirty="0"/>
          </a:p>
        </p:txBody>
      </p:sp>
    </p:spTree>
    <p:extLst>
      <p:ext uri="{BB962C8B-B14F-4D97-AF65-F5344CB8AC3E}">
        <p14:creationId xmlns:p14="http://schemas.microsoft.com/office/powerpoint/2010/main" val="4151492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owner, operator, or agent in charge of a domestic facility, as defined in 21 CFR Part 1must register the facility with FDA, unless exempted, as provided in 21 CFR 1.226, whether or not food from the facility enters interstate commerce. </a:t>
            </a:r>
          </a:p>
          <a:p>
            <a:endParaRPr lang="en-US" dirty="0"/>
          </a:p>
          <a:p>
            <a:r>
              <a:rPr lang="en-US" dirty="0"/>
              <a:t>FDA anticipates that it, or a State agency acting on behalf of FDA, may discover a domestic facility's failure to be registered during a routine inspection of the facility. </a:t>
            </a:r>
          </a:p>
          <a:p>
            <a:r>
              <a:rPr lang="en-US" dirty="0"/>
              <a:t> an inspection, the investigator should determine whether a facility is registered and whether information in the registration is accurate and current. </a:t>
            </a:r>
          </a:p>
          <a:p>
            <a:r>
              <a:rPr lang="en-US" dirty="0"/>
              <a:t>If the investigator identifies a registration violation, the investigator should advise the facility’s management of the requirement to register or the requirement to update mandatory elements of the registration. </a:t>
            </a:r>
          </a:p>
          <a:p>
            <a:r>
              <a:rPr lang="en-US" dirty="0"/>
              <a:t>The investigator should also provide the management with FDA’s guidance, “What You Need to Know About Registration of Food Facilities.” The investigator should document in the establishment inspection report the information obtained regarding the facility’s registration. </a:t>
            </a:r>
          </a:p>
          <a:p>
            <a:r>
              <a:rPr lang="en-US" dirty="0"/>
              <a:t>The investigator also should document information provided to the management of the unregistered facility regarding the registration requirements of section 415 of the FD&amp;C Act. </a:t>
            </a:r>
          </a:p>
        </p:txBody>
      </p:sp>
      <p:sp>
        <p:nvSpPr>
          <p:cNvPr id="4" name="Slide Number Placeholder 3"/>
          <p:cNvSpPr>
            <a:spLocks noGrp="1"/>
          </p:cNvSpPr>
          <p:nvPr>
            <p:ph type="sldNum" sz="quarter" idx="5"/>
          </p:nvPr>
        </p:nvSpPr>
        <p:spPr/>
        <p:txBody>
          <a:bodyPr/>
          <a:lstStyle/>
          <a:p>
            <a:fld id="{70488F4B-C8AB-4DED-82A3-6F6C06D43A36}" type="slidenum">
              <a:rPr lang="en-US" smtClean="0"/>
              <a:t>7</a:t>
            </a:fld>
            <a:endParaRPr lang="en-US" dirty="0"/>
          </a:p>
        </p:txBody>
      </p:sp>
    </p:spTree>
    <p:extLst>
      <p:ext uri="{BB962C8B-B14F-4D97-AF65-F5344CB8AC3E}">
        <p14:creationId xmlns:p14="http://schemas.microsoft.com/office/powerpoint/2010/main" val="30813589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00E13-104E-42DA-BA2A-CEF9A7B779B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DF6C25E4-6C08-40CE-AA58-2247E58EF5E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DEA68189-FC74-4CE0-AC5A-1B5CBFCBB17C}"/>
              </a:ext>
            </a:extLst>
          </p:cNvPr>
          <p:cNvSpPr>
            <a:spLocks noGrp="1"/>
          </p:cNvSpPr>
          <p:nvPr>
            <p:ph type="dt" sz="half" idx="10"/>
          </p:nvPr>
        </p:nvSpPr>
        <p:spPr/>
        <p:txBody>
          <a:bodyPr/>
          <a:lstStyle/>
          <a:p>
            <a:fld id="{A349544A-F1CD-3844-BFB3-6D230A0137DD}" type="datetimeFigureOut">
              <a:rPr lang="en-US" smtClean="0"/>
              <a:t>3/8/2021</a:t>
            </a:fld>
            <a:endParaRPr lang="en-US" dirty="0"/>
          </a:p>
        </p:txBody>
      </p:sp>
      <p:sp>
        <p:nvSpPr>
          <p:cNvPr id="5" name="Footer Placeholder 4">
            <a:extLst>
              <a:ext uri="{FF2B5EF4-FFF2-40B4-BE49-F238E27FC236}">
                <a16:creationId xmlns:a16="http://schemas.microsoft.com/office/drawing/2014/main" id="{3AC7627B-E04E-474A-A808-B59E10B4442A}"/>
              </a:ext>
            </a:extLst>
          </p:cNvPr>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
        <p:nvSpPr>
          <p:cNvPr id="6" name="Slide Number Placeholder 5">
            <a:extLst>
              <a:ext uri="{FF2B5EF4-FFF2-40B4-BE49-F238E27FC236}">
                <a16:creationId xmlns:a16="http://schemas.microsoft.com/office/drawing/2014/main" id="{380DFF5F-B909-4868-9477-25C92709323D}"/>
              </a:ext>
            </a:extLst>
          </p:cNvPr>
          <p:cNvSpPr>
            <a:spLocks noGrp="1"/>
          </p:cNvSpPr>
          <p:nvPr>
            <p:ph type="sldNum" sz="quarter" idx="12"/>
          </p:nvPr>
        </p:nvSpPr>
        <p:spPr/>
        <p:txBody>
          <a:bodyPr/>
          <a:lstStyle/>
          <a:p>
            <a:fld id="{77C39EC5-8AC1-4E6E-B9C9-599543F90CAA}" type="slidenum">
              <a:rPr lang="en-US" smtClean="0"/>
              <a:t>‹#›</a:t>
            </a:fld>
            <a:endParaRPr lang="en-US"/>
          </a:p>
        </p:txBody>
      </p:sp>
      <p:pic>
        <p:nvPicPr>
          <p:cNvPr id="7" name="Picture 6" descr="FDA_B&amp;W_Primary_logo.jpg">
            <a:extLst>
              <a:ext uri="{FF2B5EF4-FFF2-40B4-BE49-F238E27FC236}">
                <a16:creationId xmlns:a16="http://schemas.microsoft.com/office/drawing/2014/main" id="{4B0E7963-4338-470E-9336-E7E68541691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20947" y="261425"/>
            <a:ext cx="2703422" cy="563312"/>
          </a:xfrm>
          <a:prstGeom prst="rect">
            <a:avLst/>
          </a:prstGeom>
        </p:spPr>
      </p:pic>
    </p:spTree>
    <p:extLst>
      <p:ext uri="{BB962C8B-B14F-4D97-AF65-F5344CB8AC3E}">
        <p14:creationId xmlns:p14="http://schemas.microsoft.com/office/powerpoint/2010/main" val="2216870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A649FC-5D36-4661-8E09-9454A006E4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14FFBE-AD6B-4E49-AEBE-C3592E7C88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AAA15C-EA6B-4394-9726-828EFC271CC0}"/>
              </a:ext>
            </a:extLst>
          </p:cNvPr>
          <p:cNvSpPr>
            <a:spLocks noGrp="1"/>
          </p:cNvSpPr>
          <p:nvPr>
            <p:ph type="dt" sz="half" idx="10"/>
          </p:nvPr>
        </p:nvSpPr>
        <p:spPr/>
        <p:txBody>
          <a:bodyPr/>
          <a:lstStyle/>
          <a:p>
            <a:fld id="{A349544A-F1CD-3844-BFB3-6D230A0137DD}" type="datetimeFigureOut">
              <a:rPr lang="en-US" smtClean="0"/>
              <a:t>3/8/2021</a:t>
            </a:fld>
            <a:endParaRPr lang="en-US" dirty="0"/>
          </a:p>
        </p:txBody>
      </p:sp>
      <p:sp>
        <p:nvSpPr>
          <p:cNvPr id="5" name="Footer Placeholder 4">
            <a:extLst>
              <a:ext uri="{FF2B5EF4-FFF2-40B4-BE49-F238E27FC236}">
                <a16:creationId xmlns:a16="http://schemas.microsoft.com/office/drawing/2014/main" id="{0FF36AC4-CACB-4D70-8C1A-6F3C8F69615B}"/>
              </a:ext>
            </a:extLst>
          </p:cNvPr>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
        <p:nvSpPr>
          <p:cNvPr id="6" name="Slide Number Placeholder 5">
            <a:extLst>
              <a:ext uri="{FF2B5EF4-FFF2-40B4-BE49-F238E27FC236}">
                <a16:creationId xmlns:a16="http://schemas.microsoft.com/office/drawing/2014/main" id="{A1EA1D27-95FE-4046-8DFF-D6FB75373279}"/>
              </a:ext>
            </a:extLst>
          </p:cNvPr>
          <p:cNvSpPr>
            <a:spLocks noGrp="1"/>
          </p:cNvSpPr>
          <p:nvPr>
            <p:ph type="sldNum" sz="quarter" idx="12"/>
          </p:nvPr>
        </p:nvSpPr>
        <p:spPr/>
        <p:txBody>
          <a:bodyPr/>
          <a:lstStyle/>
          <a:p>
            <a:fld id="{77C39EC5-8AC1-4E6E-B9C9-599543F90CAA}" type="slidenum">
              <a:rPr lang="en-US" smtClean="0"/>
              <a:t>‹#›</a:t>
            </a:fld>
            <a:endParaRPr lang="en-US"/>
          </a:p>
        </p:txBody>
      </p:sp>
      <p:pic>
        <p:nvPicPr>
          <p:cNvPr id="7" name="Picture 6" descr="FDA_FullColor_Monogram.jpg">
            <a:extLst>
              <a:ext uri="{FF2B5EF4-FFF2-40B4-BE49-F238E27FC236}">
                <a16:creationId xmlns:a16="http://schemas.microsoft.com/office/drawing/2014/main" id="{CC216A49-85DA-41B0-A772-1523FF11C5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31470" y="5291167"/>
            <a:ext cx="620543" cy="743080"/>
          </a:xfrm>
          <a:prstGeom prst="rect">
            <a:avLst/>
          </a:prstGeom>
        </p:spPr>
      </p:pic>
      <p:sp>
        <p:nvSpPr>
          <p:cNvPr id="8" name="TextBox 7">
            <a:extLst>
              <a:ext uri="{FF2B5EF4-FFF2-40B4-BE49-F238E27FC236}">
                <a16:creationId xmlns:a16="http://schemas.microsoft.com/office/drawing/2014/main" id="{F5A3D5E9-29D5-472A-B31C-4667DE4004A0}"/>
              </a:ext>
            </a:extLst>
          </p:cNvPr>
          <p:cNvSpPr txBox="1"/>
          <p:nvPr userDrawn="1"/>
        </p:nvSpPr>
        <p:spPr>
          <a:xfrm rot="5400000">
            <a:off x="117044" y="6376216"/>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8908084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7DFE08-E664-44B2-A2FD-D8649A91442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95F7D8-8D42-47AE-92F4-CADA6A20F85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C00E25-DB09-47FE-9DA6-9AFEFF770624}"/>
              </a:ext>
            </a:extLst>
          </p:cNvPr>
          <p:cNvSpPr>
            <a:spLocks noGrp="1"/>
          </p:cNvSpPr>
          <p:nvPr>
            <p:ph type="dt" sz="half" idx="10"/>
          </p:nvPr>
        </p:nvSpPr>
        <p:spPr/>
        <p:txBody>
          <a:bodyPr/>
          <a:lstStyle/>
          <a:p>
            <a:fld id="{A349544A-F1CD-3844-BFB3-6D230A0137DD}" type="datetimeFigureOut">
              <a:rPr lang="en-US" smtClean="0"/>
              <a:t>3/8/2021</a:t>
            </a:fld>
            <a:endParaRPr lang="en-US" dirty="0"/>
          </a:p>
        </p:txBody>
      </p:sp>
      <p:sp>
        <p:nvSpPr>
          <p:cNvPr id="5" name="Footer Placeholder 4">
            <a:extLst>
              <a:ext uri="{FF2B5EF4-FFF2-40B4-BE49-F238E27FC236}">
                <a16:creationId xmlns:a16="http://schemas.microsoft.com/office/drawing/2014/main" id="{FB4D2F5E-01C5-4973-B62F-149C783E644B}"/>
              </a:ext>
            </a:extLst>
          </p:cNvPr>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
        <p:nvSpPr>
          <p:cNvPr id="6" name="Slide Number Placeholder 5">
            <a:extLst>
              <a:ext uri="{FF2B5EF4-FFF2-40B4-BE49-F238E27FC236}">
                <a16:creationId xmlns:a16="http://schemas.microsoft.com/office/drawing/2014/main" id="{FEA694AB-9BA9-4C4F-98F2-7598C0A8747D}"/>
              </a:ext>
            </a:extLst>
          </p:cNvPr>
          <p:cNvSpPr>
            <a:spLocks noGrp="1"/>
          </p:cNvSpPr>
          <p:nvPr>
            <p:ph type="sldNum" sz="quarter" idx="12"/>
          </p:nvPr>
        </p:nvSpPr>
        <p:spPr/>
        <p:txBody>
          <a:bodyPr/>
          <a:lstStyle/>
          <a:p>
            <a:fld id="{77C39EC5-8AC1-4E6E-B9C9-599543F90CAA}" type="slidenum">
              <a:rPr lang="en-US" smtClean="0"/>
              <a:t>‹#›</a:t>
            </a:fld>
            <a:endParaRPr lang="en-US"/>
          </a:p>
        </p:txBody>
      </p:sp>
      <p:pic>
        <p:nvPicPr>
          <p:cNvPr id="7" name="Picture 6" descr="FDA_FullColor_Monogram.jpg">
            <a:extLst>
              <a:ext uri="{FF2B5EF4-FFF2-40B4-BE49-F238E27FC236}">
                <a16:creationId xmlns:a16="http://schemas.microsoft.com/office/drawing/2014/main" id="{D48FFCF5-18F5-4D31-8854-DF25D04561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5400000">
            <a:off x="8218888" y="5307876"/>
            <a:ext cx="620543" cy="743080"/>
          </a:xfrm>
          <a:prstGeom prst="rect">
            <a:avLst/>
          </a:prstGeom>
        </p:spPr>
      </p:pic>
      <p:sp>
        <p:nvSpPr>
          <p:cNvPr id="8" name="TextBox 7">
            <a:extLst>
              <a:ext uri="{FF2B5EF4-FFF2-40B4-BE49-F238E27FC236}">
                <a16:creationId xmlns:a16="http://schemas.microsoft.com/office/drawing/2014/main" id="{F9819464-95B6-4EE3-9CE7-1C844CE65F9F}"/>
              </a:ext>
            </a:extLst>
          </p:cNvPr>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765328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3A0E1D-8E9E-4602-8DF8-817E8F27F2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B73FDD-4AB9-4A3A-B66A-C79FB3610B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D9A844-B040-434A-9B14-0DA6DE7CE5CB}"/>
              </a:ext>
            </a:extLst>
          </p:cNvPr>
          <p:cNvSpPr>
            <a:spLocks noGrp="1"/>
          </p:cNvSpPr>
          <p:nvPr>
            <p:ph type="dt" sz="half" idx="10"/>
          </p:nvPr>
        </p:nvSpPr>
        <p:spPr/>
        <p:txBody>
          <a:bodyPr/>
          <a:lstStyle/>
          <a:p>
            <a:fld id="{A349544A-F1CD-3844-BFB3-6D230A0137DD}" type="datetimeFigureOut">
              <a:rPr lang="en-US" smtClean="0"/>
              <a:pPr/>
              <a:t>3/8/2021</a:t>
            </a:fld>
            <a:endParaRPr lang="en-US" dirty="0"/>
          </a:p>
        </p:txBody>
      </p:sp>
      <p:sp>
        <p:nvSpPr>
          <p:cNvPr id="5" name="Footer Placeholder 4">
            <a:extLst>
              <a:ext uri="{FF2B5EF4-FFF2-40B4-BE49-F238E27FC236}">
                <a16:creationId xmlns:a16="http://schemas.microsoft.com/office/drawing/2014/main" id="{EE4DA83B-7665-4C53-985B-8D88FCB11F38}"/>
              </a:ext>
            </a:extLst>
          </p:cNvPr>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
        <p:nvSpPr>
          <p:cNvPr id="6" name="Slide Number Placeholder 5">
            <a:extLst>
              <a:ext uri="{FF2B5EF4-FFF2-40B4-BE49-F238E27FC236}">
                <a16:creationId xmlns:a16="http://schemas.microsoft.com/office/drawing/2014/main" id="{79855986-863A-4370-8B49-B40595DA9D54}"/>
              </a:ext>
            </a:extLst>
          </p:cNvPr>
          <p:cNvSpPr>
            <a:spLocks noGrp="1"/>
          </p:cNvSpPr>
          <p:nvPr>
            <p:ph type="sldNum" sz="quarter" idx="12"/>
          </p:nvPr>
        </p:nvSpPr>
        <p:spPr/>
        <p:txBody>
          <a:bodyPr/>
          <a:lstStyle/>
          <a:p>
            <a:fld id="{77C39EC5-8AC1-4E6E-B9C9-599543F90CAA}" type="slidenum">
              <a:rPr lang="en-US" smtClean="0"/>
              <a:t>‹#›</a:t>
            </a:fld>
            <a:endParaRPr lang="en-US"/>
          </a:p>
        </p:txBody>
      </p:sp>
      <p:pic>
        <p:nvPicPr>
          <p:cNvPr id="7" name="Picture 6" descr="FDA_FullColor_Monogram.jpg">
            <a:extLst>
              <a:ext uri="{FF2B5EF4-FFF2-40B4-BE49-F238E27FC236}">
                <a16:creationId xmlns:a16="http://schemas.microsoft.com/office/drawing/2014/main" id="{4D35CDB8-A731-4389-9F8E-1472164732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8" name="TextBox 7">
            <a:extLst>
              <a:ext uri="{FF2B5EF4-FFF2-40B4-BE49-F238E27FC236}">
                <a16:creationId xmlns:a16="http://schemas.microsoft.com/office/drawing/2014/main" id="{D9E0F148-23EA-4EA3-AE3E-82DA88C5F217}"/>
              </a:ext>
            </a:extLst>
          </p:cNvPr>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748399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AD434-DF75-4ECB-9FA1-6654889C19C6}"/>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86FAA9CB-2203-4851-80B0-B4A0D8901C80}"/>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303C41-7367-4397-A3A8-28A2F811C3F0}"/>
              </a:ext>
            </a:extLst>
          </p:cNvPr>
          <p:cNvSpPr>
            <a:spLocks noGrp="1"/>
          </p:cNvSpPr>
          <p:nvPr>
            <p:ph type="dt" sz="half" idx="10"/>
          </p:nvPr>
        </p:nvSpPr>
        <p:spPr/>
        <p:txBody>
          <a:bodyPr/>
          <a:lstStyle/>
          <a:p>
            <a:fld id="{A349544A-F1CD-3844-BFB3-6D230A0137DD}" type="datetimeFigureOut">
              <a:rPr lang="en-US" smtClean="0"/>
              <a:t>3/8/2021</a:t>
            </a:fld>
            <a:endParaRPr lang="en-US" dirty="0"/>
          </a:p>
        </p:txBody>
      </p:sp>
      <p:sp>
        <p:nvSpPr>
          <p:cNvPr id="5" name="Footer Placeholder 4">
            <a:extLst>
              <a:ext uri="{FF2B5EF4-FFF2-40B4-BE49-F238E27FC236}">
                <a16:creationId xmlns:a16="http://schemas.microsoft.com/office/drawing/2014/main" id="{C3144147-695F-4790-9ED6-AEB769DC9629}"/>
              </a:ext>
            </a:extLst>
          </p:cNvPr>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
        <p:nvSpPr>
          <p:cNvPr id="6" name="Slide Number Placeholder 5">
            <a:extLst>
              <a:ext uri="{FF2B5EF4-FFF2-40B4-BE49-F238E27FC236}">
                <a16:creationId xmlns:a16="http://schemas.microsoft.com/office/drawing/2014/main" id="{20E71CFF-86EE-4D6A-930C-B6DF8F919EF3}"/>
              </a:ext>
            </a:extLst>
          </p:cNvPr>
          <p:cNvSpPr>
            <a:spLocks noGrp="1"/>
          </p:cNvSpPr>
          <p:nvPr>
            <p:ph type="sldNum" sz="quarter" idx="12"/>
          </p:nvPr>
        </p:nvSpPr>
        <p:spPr/>
        <p:txBody>
          <a:bodyPr/>
          <a:lstStyle/>
          <a:p>
            <a:fld id="{77C39EC5-8AC1-4E6E-B9C9-599543F90CAA}" type="slidenum">
              <a:rPr lang="en-US" smtClean="0"/>
              <a:t>‹#›</a:t>
            </a:fld>
            <a:endParaRPr lang="en-US"/>
          </a:p>
        </p:txBody>
      </p:sp>
      <p:pic>
        <p:nvPicPr>
          <p:cNvPr id="7" name="Picture 6" descr="FDA_FullColor_Monogram.jpg">
            <a:extLst>
              <a:ext uri="{FF2B5EF4-FFF2-40B4-BE49-F238E27FC236}">
                <a16:creationId xmlns:a16="http://schemas.microsoft.com/office/drawing/2014/main" id="{5D18D4F6-8F2F-48E8-A35A-89B490503F7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69796"/>
            <a:ext cx="620543" cy="743080"/>
          </a:xfrm>
          <a:prstGeom prst="rect">
            <a:avLst/>
          </a:prstGeom>
        </p:spPr>
      </p:pic>
      <p:sp>
        <p:nvSpPr>
          <p:cNvPr id="8" name="TextBox 7">
            <a:extLst>
              <a:ext uri="{FF2B5EF4-FFF2-40B4-BE49-F238E27FC236}">
                <a16:creationId xmlns:a16="http://schemas.microsoft.com/office/drawing/2014/main" id="{F4702607-EEAC-4642-9DE5-E25C90CEC5DA}"/>
              </a:ext>
            </a:extLst>
          </p:cNvPr>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49534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6BCA1-3E8D-432F-97EA-8116A0AD1FB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492BEE2-A1B7-496D-8E27-7B8FD4BFDFF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C5A5C16-5A8D-40A7-B1B1-394A33E8290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C8BBA0C-757B-4C61-9CCD-03BFB0E9EDD7}"/>
              </a:ext>
            </a:extLst>
          </p:cNvPr>
          <p:cNvSpPr>
            <a:spLocks noGrp="1"/>
          </p:cNvSpPr>
          <p:nvPr>
            <p:ph type="dt" sz="half" idx="10"/>
          </p:nvPr>
        </p:nvSpPr>
        <p:spPr/>
        <p:txBody>
          <a:bodyPr/>
          <a:lstStyle/>
          <a:p>
            <a:fld id="{A349544A-F1CD-3844-BFB3-6D230A0137DD}" type="datetimeFigureOut">
              <a:rPr lang="en-US" smtClean="0"/>
              <a:t>3/8/2021</a:t>
            </a:fld>
            <a:endParaRPr lang="en-US" dirty="0"/>
          </a:p>
        </p:txBody>
      </p:sp>
      <p:sp>
        <p:nvSpPr>
          <p:cNvPr id="6" name="Footer Placeholder 5">
            <a:extLst>
              <a:ext uri="{FF2B5EF4-FFF2-40B4-BE49-F238E27FC236}">
                <a16:creationId xmlns:a16="http://schemas.microsoft.com/office/drawing/2014/main" id="{E6115AEB-19D8-4E69-A743-C2D5216BFCD8}"/>
              </a:ext>
            </a:extLst>
          </p:cNvPr>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
        <p:nvSpPr>
          <p:cNvPr id="7" name="Slide Number Placeholder 6">
            <a:extLst>
              <a:ext uri="{FF2B5EF4-FFF2-40B4-BE49-F238E27FC236}">
                <a16:creationId xmlns:a16="http://schemas.microsoft.com/office/drawing/2014/main" id="{36E940A0-5136-4101-BF9D-F8455F02B038}"/>
              </a:ext>
            </a:extLst>
          </p:cNvPr>
          <p:cNvSpPr>
            <a:spLocks noGrp="1"/>
          </p:cNvSpPr>
          <p:nvPr>
            <p:ph type="sldNum" sz="quarter" idx="12"/>
          </p:nvPr>
        </p:nvSpPr>
        <p:spPr/>
        <p:txBody>
          <a:bodyPr/>
          <a:lstStyle/>
          <a:p>
            <a:fld id="{77C39EC5-8AC1-4E6E-B9C9-599543F90CAA}" type="slidenum">
              <a:rPr lang="en-US" smtClean="0"/>
              <a:t>‹#›</a:t>
            </a:fld>
            <a:endParaRPr lang="en-US"/>
          </a:p>
        </p:txBody>
      </p:sp>
      <p:pic>
        <p:nvPicPr>
          <p:cNvPr id="8" name="Picture 7" descr="FDA_FullColor_Monogram.jpg">
            <a:extLst>
              <a:ext uri="{FF2B5EF4-FFF2-40B4-BE49-F238E27FC236}">
                <a16:creationId xmlns:a16="http://schemas.microsoft.com/office/drawing/2014/main" id="{7343FA7A-5AD7-463A-8286-7018C354C78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TextBox 8">
            <a:extLst>
              <a:ext uri="{FF2B5EF4-FFF2-40B4-BE49-F238E27FC236}">
                <a16:creationId xmlns:a16="http://schemas.microsoft.com/office/drawing/2014/main" id="{A7FF8E03-C5A7-4335-964C-F3570C527E2C}"/>
              </a:ext>
            </a:extLst>
          </p:cNvPr>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437195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2DAA8-8942-4072-8194-CC2D36538B0B}"/>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DC86719-E5FA-48A4-AB38-E0594025712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A030AAB3-05F2-4949-B321-4A7063854BA4}"/>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33A4B2-2305-4372-AE1A-D5865FFBEC4F}"/>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47FE6428-60F2-4F4B-9984-8ADB5882B422}"/>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AD9AB6-2E4A-4A6C-9464-05251D1C64EE}"/>
              </a:ext>
            </a:extLst>
          </p:cNvPr>
          <p:cNvSpPr>
            <a:spLocks noGrp="1"/>
          </p:cNvSpPr>
          <p:nvPr>
            <p:ph type="dt" sz="half" idx="10"/>
          </p:nvPr>
        </p:nvSpPr>
        <p:spPr/>
        <p:txBody>
          <a:bodyPr/>
          <a:lstStyle/>
          <a:p>
            <a:fld id="{A349544A-F1CD-3844-BFB3-6D230A0137DD}" type="datetimeFigureOut">
              <a:rPr lang="en-US" smtClean="0"/>
              <a:t>3/8/2021</a:t>
            </a:fld>
            <a:endParaRPr lang="en-US" dirty="0"/>
          </a:p>
        </p:txBody>
      </p:sp>
      <p:sp>
        <p:nvSpPr>
          <p:cNvPr id="8" name="Footer Placeholder 7">
            <a:extLst>
              <a:ext uri="{FF2B5EF4-FFF2-40B4-BE49-F238E27FC236}">
                <a16:creationId xmlns:a16="http://schemas.microsoft.com/office/drawing/2014/main" id="{116585F5-2B44-4C9C-8DBD-34A95D2DF5F4}"/>
              </a:ext>
            </a:extLst>
          </p:cNvPr>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
        <p:nvSpPr>
          <p:cNvPr id="9" name="Slide Number Placeholder 8">
            <a:extLst>
              <a:ext uri="{FF2B5EF4-FFF2-40B4-BE49-F238E27FC236}">
                <a16:creationId xmlns:a16="http://schemas.microsoft.com/office/drawing/2014/main" id="{29E52DB4-CDFE-4BC4-BD10-EE86296A7170}"/>
              </a:ext>
            </a:extLst>
          </p:cNvPr>
          <p:cNvSpPr>
            <a:spLocks noGrp="1"/>
          </p:cNvSpPr>
          <p:nvPr>
            <p:ph type="sldNum" sz="quarter" idx="12"/>
          </p:nvPr>
        </p:nvSpPr>
        <p:spPr/>
        <p:txBody>
          <a:bodyPr/>
          <a:lstStyle/>
          <a:p>
            <a:fld id="{77C39EC5-8AC1-4E6E-B9C9-599543F90CAA}" type="slidenum">
              <a:rPr lang="en-US" smtClean="0"/>
              <a:t>‹#›</a:t>
            </a:fld>
            <a:endParaRPr lang="en-US"/>
          </a:p>
        </p:txBody>
      </p:sp>
      <p:pic>
        <p:nvPicPr>
          <p:cNvPr id="10" name="Picture 9" descr="FDA_FullColor_Monogram.jpg">
            <a:extLst>
              <a:ext uri="{FF2B5EF4-FFF2-40B4-BE49-F238E27FC236}">
                <a16:creationId xmlns:a16="http://schemas.microsoft.com/office/drawing/2014/main" id="{8534672C-DDF6-4D1A-A5FC-4CD65C3B42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11" name="TextBox 10">
            <a:extLst>
              <a:ext uri="{FF2B5EF4-FFF2-40B4-BE49-F238E27FC236}">
                <a16:creationId xmlns:a16="http://schemas.microsoft.com/office/drawing/2014/main" id="{A90EEA9B-4D6C-42DA-B03C-84DDAE45801B}"/>
              </a:ext>
            </a:extLst>
          </p:cNvPr>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890180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3F29FB-2D24-42FF-9164-FABD92A0A61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5A5A56-F216-4061-B17A-AA896D39A7B3}"/>
              </a:ext>
            </a:extLst>
          </p:cNvPr>
          <p:cNvSpPr>
            <a:spLocks noGrp="1"/>
          </p:cNvSpPr>
          <p:nvPr>
            <p:ph type="dt" sz="half" idx="10"/>
          </p:nvPr>
        </p:nvSpPr>
        <p:spPr/>
        <p:txBody>
          <a:bodyPr/>
          <a:lstStyle/>
          <a:p>
            <a:fld id="{A349544A-F1CD-3844-BFB3-6D230A0137DD}" type="datetimeFigureOut">
              <a:rPr lang="en-US" smtClean="0"/>
              <a:t>3/8/2021</a:t>
            </a:fld>
            <a:endParaRPr lang="en-US" dirty="0"/>
          </a:p>
        </p:txBody>
      </p:sp>
      <p:sp>
        <p:nvSpPr>
          <p:cNvPr id="4" name="Footer Placeholder 3">
            <a:extLst>
              <a:ext uri="{FF2B5EF4-FFF2-40B4-BE49-F238E27FC236}">
                <a16:creationId xmlns:a16="http://schemas.microsoft.com/office/drawing/2014/main" id="{5A834FA1-A392-4C16-989B-210998704263}"/>
              </a:ext>
            </a:extLst>
          </p:cNvPr>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
        <p:nvSpPr>
          <p:cNvPr id="5" name="Slide Number Placeholder 4">
            <a:extLst>
              <a:ext uri="{FF2B5EF4-FFF2-40B4-BE49-F238E27FC236}">
                <a16:creationId xmlns:a16="http://schemas.microsoft.com/office/drawing/2014/main" id="{882D9D1E-3DA6-449C-B962-7ED46C6A58E3}"/>
              </a:ext>
            </a:extLst>
          </p:cNvPr>
          <p:cNvSpPr>
            <a:spLocks noGrp="1"/>
          </p:cNvSpPr>
          <p:nvPr>
            <p:ph type="sldNum" sz="quarter" idx="12"/>
          </p:nvPr>
        </p:nvSpPr>
        <p:spPr/>
        <p:txBody>
          <a:bodyPr/>
          <a:lstStyle/>
          <a:p>
            <a:fld id="{77C39EC5-8AC1-4E6E-B9C9-599543F90CAA}" type="slidenum">
              <a:rPr lang="en-US" smtClean="0"/>
              <a:t>‹#›</a:t>
            </a:fld>
            <a:endParaRPr lang="en-US"/>
          </a:p>
        </p:txBody>
      </p:sp>
      <p:pic>
        <p:nvPicPr>
          <p:cNvPr id="6" name="Picture 5" descr="FDA_FullColor_Monogram.jpg">
            <a:extLst>
              <a:ext uri="{FF2B5EF4-FFF2-40B4-BE49-F238E27FC236}">
                <a16:creationId xmlns:a16="http://schemas.microsoft.com/office/drawing/2014/main" id="{EE76BB4B-73A2-4EE0-A0EC-ED07E624DD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7" name="TextBox 6">
            <a:extLst>
              <a:ext uri="{FF2B5EF4-FFF2-40B4-BE49-F238E27FC236}">
                <a16:creationId xmlns:a16="http://schemas.microsoft.com/office/drawing/2014/main" id="{1C2FA3F1-012A-4A2A-A300-B6AB884E5516}"/>
              </a:ext>
            </a:extLst>
          </p:cNvPr>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3026478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34A1A3-7CE3-4235-9F62-998C9A18ECF6}"/>
              </a:ext>
            </a:extLst>
          </p:cNvPr>
          <p:cNvSpPr>
            <a:spLocks noGrp="1"/>
          </p:cNvSpPr>
          <p:nvPr>
            <p:ph type="dt" sz="half" idx="10"/>
          </p:nvPr>
        </p:nvSpPr>
        <p:spPr/>
        <p:txBody>
          <a:bodyPr/>
          <a:lstStyle/>
          <a:p>
            <a:fld id="{A349544A-F1CD-3844-BFB3-6D230A0137DD}" type="datetimeFigureOut">
              <a:rPr lang="en-US" smtClean="0"/>
              <a:t>3/8/2021</a:t>
            </a:fld>
            <a:endParaRPr lang="en-US" dirty="0"/>
          </a:p>
        </p:txBody>
      </p:sp>
      <p:sp>
        <p:nvSpPr>
          <p:cNvPr id="3" name="Footer Placeholder 2">
            <a:extLst>
              <a:ext uri="{FF2B5EF4-FFF2-40B4-BE49-F238E27FC236}">
                <a16:creationId xmlns:a16="http://schemas.microsoft.com/office/drawing/2014/main" id="{4CF0978B-5E6D-43AA-8BC2-172BF6DA1311}"/>
              </a:ext>
            </a:extLst>
          </p:cNvPr>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
        <p:nvSpPr>
          <p:cNvPr id="4" name="Slide Number Placeholder 3">
            <a:extLst>
              <a:ext uri="{FF2B5EF4-FFF2-40B4-BE49-F238E27FC236}">
                <a16:creationId xmlns:a16="http://schemas.microsoft.com/office/drawing/2014/main" id="{EC31FAEA-C039-471E-AD93-29C710B89C65}"/>
              </a:ext>
            </a:extLst>
          </p:cNvPr>
          <p:cNvSpPr>
            <a:spLocks noGrp="1"/>
          </p:cNvSpPr>
          <p:nvPr>
            <p:ph type="sldNum" sz="quarter" idx="12"/>
          </p:nvPr>
        </p:nvSpPr>
        <p:spPr/>
        <p:txBody>
          <a:bodyPr/>
          <a:lstStyle/>
          <a:p>
            <a:fld id="{77C39EC5-8AC1-4E6E-B9C9-599543F90CAA}" type="slidenum">
              <a:rPr lang="en-US" smtClean="0"/>
              <a:t>‹#›</a:t>
            </a:fld>
            <a:endParaRPr lang="en-US"/>
          </a:p>
        </p:txBody>
      </p:sp>
    </p:spTree>
    <p:extLst>
      <p:ext uri="{BB962C8B-B14F-4D97-AF65-F5344CB8AC3E}">
        <p14:creationId xmlns:p14="http://schemas.microsoft.com/office/powerpoint/2010/main" val="40939203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FBABA-62E9-41DF-9878-70ECAD5C21F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BD6F054-8CD5-4F2A-BA87-7BFD81B12FA4}"/>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DE4BAC-5F97-4532-BD47-138FFE5B32E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46881F87-8419-454D-8A2B-8971A49F999A}"/>
              </a:ext>
            </a:extLst>
          </p:cNvPr>
          <p:cNvSpPr>
            <a:spLocks noGrp="1"/>
          </p:cNvSpPr>
          <p:nvPr>
            <p:ph type="dt" sz="half" idx="10"/>
          </p:nvPr>
        </p:nvSpPr>
        <p:spPr/>
        <p:txBody>
          <a:bodyPr/>
          <a:lstStyle/>
          <a:p>
            <a:fld id="{A349544A-F1CD-3844-BFB3-6D230A0137DD}" type="datetimeFigureOut">
              <a:rPr lang="en-US" smtClean="0"/>
              <a:t>3/8/2021</a:t>
            </a:fld>
            <a:endParaRPr lang="en-US" dirty="0"/>
          </a:p>
        </p:txBody>
      </p:sp>
      <p:sp>
        <p:nvSpPr>
          <p:cNvPr id="6" name="Footer Placeholder 5">
            <a:extLst>
              <a:ext uri="{FF2B5EF4-FFF2-40B4-BE49-F238E27FC236}">
                <a16:creationId xmlns:a16="http://schemas.microsoft.com/office/drawing/2014/main" id="{A460AE4C-582B-43F0-8CF0-F204832F5E4E}"/>
              </a:ext>
            </a:extLst>
          </p:cNvPr>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
        <p:nvSpPr>
          <p:cNvPr id="7" name="Slide Number Placeholder 6">
            <a:extLst>
              <a:ext uri="{FF2B5EF4-FFF2-40B4-BE49-F238E27FC236}">
                <a16:creationId xmlns:a16="http://schemas.microsoft.com/office/drawing/2014/main" id="{20CEA8A7-6D19-4F18-9681-AAAF2FD5FA06}"/>
              </a:ext>
            </a:extLst>
          </p:cNvPr>
          <p:cNvSpPr>
            <a:spLocks noGrp="1"/>
          </p:cNvSpPr>
          <p:nvPr>
            <p:ph type="sldNum" sz="quarter" idx="12"/>
          </p:nvPr>
        </p:nvSpPr>
        <p:spPr/>
        <p:txBody>
          <a:bodyPr/>
          <a:lstStyle/>
          <a:p>
            <a:fld id="{77C39EC5-8AC1-4E6E-B9C9-599543F90CAA}" type="slidenum">
              <a:rPr lang="en-US" smtClean="0"/>
              <a:t>‹#›</a:t>
            </a:fld>
            <a:endParaRPr lang="en-US"/>
          </a:p>
        </p:txBody>
      </p:sp>
      <p:pic>
        <p:nvPicPr>
          <p:cNvPr id="8" name="Picture 7" descr="FDA_FullColor_Monogram.jpg">
            <a:extLst>
              <a:ext uri="{FF2B5EF4-FFF2-40B4-BE49-F238E27FC236}">
                <a16:creationId xmlns:a16="http://schemas.microsoft.com/office/drawing/2014/main" id="{CCCA0AE2-7FFC-4D4E-85A0-4075818A33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TextBox 8">
            <a:extLst>
              <a:ext uri="{FF2B5EF4-FFF2-40B4-BE49-F238E27FC236}">
                <a16:creationId xmlns:a16="http://schemas.microsoft.com/office/drawing/2014/main" id="{ACC8896E-424E-4045-BA26-4DCAC58964B6}"/>
              </a:ext>
            </a:extLst>
          </p:cNvPr>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2868428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E7820-5D17-4B5A-8D12-6AB56793240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BA9F205D-775C-4A17-874A-4A3D5B949CC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E4B9B600-8EED-4047-AC16-00DA9C6C198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77547E2-05AC-4AD1-B7A5-8DFFEAA76666}"/>
              </a:ext>
            </a:extLst>
          </p:cNvPr>
          <p:cNvSpPr>
            <a:spLocks noGrp="1"/>
          </p:cNvSpPr>
          <p:nvPr>
            <p:ph type="dt" sz="half" idx="10"/>
          </p:nvPr>
        </p:nvSpPr>
        <p:spPr/>
        <p:txBody>
          <a:bodyPr/>
          <a:lstStyle/>
          <a:p>
            <a:fld id="{A349544A-F1CD-3844-BFB3-6D230A0137DD}" type="datetimeFigureOut">
              <a:rPr lang="en-US" smtClean="0"/>
              <a:t>3/8/2021</a:t>
            </a:fld>
            <a:endParaRPr lang="en-US" dirty="0"/>
          </a:p>
        </p:txBody>
      </p:sp>
      <p:sp>
        <p:nvSpPr>
          <p:cNvPr id="6" name="Footer Placeholder 5">
            <a:extLst>
              <a:ext uri="{FF2B5EF4-FFF2-40B4-BE49-F238E27FC236}">
                <a16:creationId xmlns:a16="http://schemas.microsoft.com/office/drawing/2014/main" id="{3A1A44B6-0466-42F7-9148-C6FC455710EC}"/>
              </a:ext>
            </a:extLst>
          </p:cNvPr>
          <p:cNvSpPr>
            <a:spLocks noGrp="1"/>
          </p:cNvSpPr>
          <p:nvPr>
            <p:ph type="ftr" sz="quarter" idx="11"/>
          </p:nvPr>
        </p:nvSpPr>
        <p:spPr/>
        <p:txBody>
          <a:bodyPr/>
          <a:lstStyle/>
          <a:p>
            <a:pPr algn="l"/>
            <a:r>
              <a:rPr lang="en-US" b="1">
                <a:solidFill>
                  <a:schemeClr val="tx2">
                    <a:lumMod val="60000"/>
                    <a:lumOff val="40000"/>
                  </a:schemeClr>
                </a:solidFill>
                <a:latin typeface="Helvetica"/>
                <a:cs typeface="Helvetica"/>
              </a:rPr>
              <a:t>www.fda.gov</a:t>
            </a:r>
            <a:endParaRPr lang="en-US" b="1" dirty="0">
              <a:solidFill>
                <a:schemeClr val="tx2">
                  <a:lumMod val="60000"/>
                  <a:lumOff val="40000"/>
                </a:schemeClr>
              </a:solidFill>
              <a:latin typeface="Helvetica"/>
              <a:cs typeface="Helvetica"/>
            </a:endParaRPr>
          </a:p>
        </p:txBody>
      </p:sp>
      <p:sp>
        <p:nvSpPr>
          <p:cNvPr id="7" name="Slide Number Placeholder 6">
            <a:extLst>
              <a:ext uri="{FF2B5EF4-FFF2-40B4-BE49-F238E27FC236}">
                <a16:creationId xmlns:a16="http://schemas.microsoft.com/office/drawing/2014/main" id="{D7741792-51B7-42BE-AC46-4A60C81ADAE6}"/>
              </a:ext>
            </a:extLst>
          </p:cNvPr>
          <p:cNvSpPr>
            <a:spLocks noGrp="1"/>
          </p:cNvSpPr>
          <p:nvPr>
            <p:ph type="sldNum" sz="quarter" idx="12"/>
          </p:nvPr>
        </p:nvSpPr>
        <p:spPr/>
        <p:txBody>
          <a:bodyPr/>
          <a:lstStyle/>
          <a:p>
            <a:fld id="{77C39EC5-8AC1-4E6E-B9C9-599543F90CAA}" type="slidenum">
              <a:rPr lang="en-US" smtClean="0"/>
              <a:t>‹#›</a:t>
            </a:fld>
            <a:endParaRPr lang="en-US"/>
          </a:p>
        </p:txBody>
      </p:sp>
      <p:pic>
        <p:nvPicPr>
          <p:cNvPr id="8" name="Picture 7" descr="FDA_FullColor_Monogram.jpg">
            <a:extLst>
              <a:ext uri="{FF2B5EF4-FFF2-40B4-BE49-F238E27FC236}">
                <a16:creationId xmlns:a16="http://schemas.microsoft.com/office/drawing/2014/main" id="{1A6B9623-D5E3-4625-8745-92AA7F429ED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410" y="242500"/>
            <a:ext cx="620543" cy="743080"/>
          </a:xfrm>
          <a:prstGeom prst="rect">
            <a:avLst/>
          </a:prstGeom>
        </p:spPr>
      </p:pic>
      <p:sp>
        <p:nvSpPr>
          <p:cNvPr id="9" name="TextBox 8">
            <a:extLst>
              <a:ext uri="{FF2B5EF4-FFF2-40B4-BE49-F238E27FC236}">
                <a16:creationId xmlns:a16="http://schemas.microsoft.com/office/drawing/2014/main" id="{1D34A367-02AC-4974-BC8B-015C5BFF643A}"/>
              </a:ext>
            </a:extLst>
          </p:cNvPr>
          <p:cNvSpPr txBox="1"/>
          <p:nvPr userDrawn="1"/>
        </p:nvSpPr>
        <p:spPr>
          <a:xfrm>
            <a:off x="8547979" y="6409772"/>
            <a:ext cx="372218" cy="276999"/>
          </a:xfrm>
          <a:prstGeom prst="rect">
            <a:avLst/>
          </a:prstGeom>
          <a:noFill/>
        </p:spPr>
        <p:txBody>
          <a:bodyPr wrap="none" rtlCol="0">
            <a:spAutoFit/>
          </a:bodyPr>
          <a:lstStyle/>
          <a:p>
            <a:pPr algn="r"/>
            <a:fld id="{42D067E6-6582-4AD4-8521-F7089C370E58}" type="slidenum">
              <a:rPr lang="en-US" sz="1200" smtClean="0">
                <a:solidFill>
                  <a:schemeClr val="tx2">
                    <a:lumMod val="60000"/>
                    <a:lumOff val="40000"/>
                  </a:schemeClr>
                </a:solidFill>
                <a:latin typeface="Helvetica"/>
                <a:cs typeface="Helvetica"/>
              </a:rPr>
              <a:t>‹#›</a:t>
            </a:fld>
            <a:endParaRPr lang="en-US" sz="1200" dirty="0">
              <a:solidFill>
                <a:schemeClr val="tx2">
                  <a:lumMod val="60000"/>
                  <a:lumOff val="40000"/>
                </a:schemeClr>
              </a:solidFill>
              <a:latin typeface="Helvetica"/>
              <a:cs typeface="Helvetica"/>
            </a:endParaRPr>
          </a:p>
        </p:txBody>
      </p:sp>
    </p:spTree>
    <p:extLst>
      <p:ext uri="{BB962C8B-B14F-4D97-AF65-F5344CB8AC3E}">
        <p14:creationId xmlns:p14="http://schemas.microsoft.com/office/powerpoint/2010/main" val="1501269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3AA8FB-E79E-47A1-B36F-5CAE950CBA1D}"/>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224AB01-9AA4-42D1-A592-649AAEE67AA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C01682-9494-4AA7-A4CC-DF9076D39244}"/>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349544A-F1CD-3844-BFB3-6D230A0137DD}" type="datetimeFigureOut">
              <a:rPr lang="en-US" smtClean="0"/>
              <a:t>3/8/2021</a:t>
            </a:fld>
            <a:endParaRPr lang="en-US" dirty="0"/>
          </a:p>
        </p:txBody>
      </p:sp>
      <p:sp>
        <p:nvSpPr>
          <p:cNvPr id="5" name="Footer Placeholder 4">
            <a:extLst>
              <a:ext uri="{FF2B5EF4-FFF2-40B4-BE49-F238E27FC236}">
                <a16:creationId xmlns:a16="http://schemas.microsoft.com/office/drawing/2014/main" id="{10D211C7-50E4-484E-901E-61480681D0E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8EB9AC12-E07B-4E9A-8FE9-B2EE6C7EE1C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D871F5F-C8AF-484B-B19A-A0CBCE8C7764}" type="slidenum">
              <a:rPr lang="en-US" smtClean="0"/>
              <a:t>‹#›</a:t>
            </a:fld>
            <a:endParaRPr lang="en-US" dirty="0"/>
          </a:p>
        </p:txBody>
      </p:sp>
    </p:spTree>
    <p:extLst>
      <p:ext uri="{BB962C8B-B14F-4D97-AF65-F5344CB8AC3E}">
        <p14:creationId xmlns:p14="http://schemas.microsoft.com/office/powerpoint/2010/main" val="398473226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mailto:Astrid.Seda@fda.hhs.gov" TargetMode="External"/><Relationship Id="rId7" Type="http://schemas.openxmlformats.org/officeDocument/2006/relationships/hyperlink" Target="mailto:ORAHAFEAST4FirmResponses@fda.hhs.gov" TargetMode="External"/><Relationship Id="rId2" Type="http://schemas.openxmlformats.org/officeDocument/2006/relationships/hyperlink" Target="mailto:furls@fda.gov" TargetMode="External"/><Relationship Id="rId1" Type="http://schemas.openxmlformats.org/officeDocument/2006/relationships/slideLayout" Target="../slideLayouts/slideLayout2.xml"/><Relationship Id="rId6" Type="http://schemas.openxmlformats.org/officeDocument/2006/relationships/hyperlink" Target="https://www.fda.gov/regulatory-information/search-fda-guidance-documents/guidance-industry-determination-status-qualified-facility" TargetMode="External"/><Relationship Id="rId5" Type="http://schemas.openxmlformats.org/officeDocument/2006/relationships/hyperlink" Target="https://www.fda.gov/industry/small-business-assistance" TargetMode="External"/><Relationship Id="rId4" Type="http://schemas.openxmlformats.org/officeDocument/2006/relationships/hyperlink" Target="https://www.fda.gov/media/97796/download"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D44F4-881A-48B6-A783-D452DD024E61}"/>
              </a:ext>
            </a:extLst>
          </p:cNvPr>
          <p:cNvSpPr>
            <a:spLocks noGrp="1"/>
          </p:cNvSpPr>
          <p:nvPr>
            <p:ph type="ctrTitle"/>
          </p:nvPr>
        </p:nvSpPr>
        <p:spPr>
          <a:xfrm>
            <a:off x="685800" y="875071"/>
            <a:ext cx="7772400" cy="3372464"/>
          </a:xfrm>
        </p:spPr>
        <p:txBody>
          <a:bodyPr>
            <a:normAutofit/>
          </a:bodyPr>
          <a:lstStyle/>
          <a:p>
            <a:br>
              <a:rPr lang="en-US" sz="4800" i="1" dirty="0"/>
            </a:br>
            <a:r>
              <a:rPr lang="en-US" sz="4800" i="1" dirty="0"/>
              <a:t>Food Facility Registration</a:t>
            </a:r>
            <a:br>
              <a:rPr lang="en-US" sz="4800" i="1" dirty="0"/>
            </a:br>
            <a:r>
              <a:rPr lang="en-US" sz="4800" i="1" dirty="0"/>
              <a:t>and Exemption Requirements</a:t>
            </a:r>
            <a:br>
              <a:rPr lang="en-US" sz="4800" i="1" dirty="0"/>
            </a:br>
            <a:r>
              <a:rPr lang="en-US" sz="4800" i="1" dirty="0"/>
              <a:t>Sec</a:t>
            </a:r>
            <a:r>
              <a:rPr lang="en-US" i="1" dirty="0"/>
              <a:t> 415 of the FD&amp;C Act </a:t>
            </a:r>
            <a:br>
              <a:rPr lang="en-US" i="1" dirty="0"/>
            </a:br>
            <a:endParaRPr lang="en-US" dirty="0"/>
          </a:p>
        </p:txBody>
      </p:sp>
      <p:sp>
        <p:nvSpPr>
          <p:cNvPr id="3" name="Subtitle 2">
            <a:extLst>
              <a:ext uri="{FF2B5EF4-FFF2-40B4-BE49-F238E27FC236}">
                <a16:creationId xmlns:a16="http://schemas.microsoft.com/office/drawing/2014/main" id="{84539C2E-CF69-4C3D-B5E9-C8AEC8B2C35B}"/>
              </a:ext>
            </a:extLst>
          </p:cNvPr>
          <p:cNvSpPr>
            <a:spLocks noGrp="1"/>
          </p:cNvSpPr>
          <p:nvPr>
            <p:ph type="subTitle" idx="1"/>
          </p:nvPr>
        </p:nvSpPr>
        <p:spPr>
          <a:xfrm>
            <a:off x="93574" y="5889521"/>
            <a:ext cx="4940541" cy="695735"/>
          </a:xfrm>
        </p:spPr>
        <p:txBody>
          <a:bodyPr>
            <a:normAutofit/>
          </a:bodyPr>
          <a:lstStyle/>
          <a:p>
            <a:r>
              <a:rPr lang="en-US" sz="2000" dirty="0">
                <a:solidFill>
                  <a:schemeClr val="tx1"/>
                </a:solidFill>
              </a:rPr>
              <a:t>LCDR Laura Kennedy</a:t>
            </a:r>
          </a:p>
        </p:txBody>
      </p:sp>
      <p:pic>
        <p:nvPicPr>
          <p:cNvPr id="7" name="Picture 1">
            <a:extLst>
              <a:ext uri="{FF2B5EF4-FFF2-40B4-BE49-F238E27FC236}">
                <a16:creationId xmlns:a16="http://schemas.microsoft.com/office/drawing/2014/main" id="{9078BC04-3D2B-489E-8BF1-FBC8002E787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53549" y="5051424"/>
            <a:ext cx="3057832"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95719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F1C01C-36A4-4F72-A61D-AD3092AB18EA}"/>
              </a:ext>
            </a:extLst>
          </p:cNvPr>
          <p:cNvSpPr>
            <a:spLocks noGrp="1"/>
          </p:cNvSpPr>
          <p:nvPr>
            <p:ph type="title"/>
          </p:nvPr>
        </p:nvSpPr>
        <p:spPr/>
        <p:txBody>
          <a:bodyPr>
            <a:normAutofit/>
          </a:bodyPr>
          <a:lstStyle/>
          <a:p>
            <a:r>
              <a:rPr lang="en-US" sz="3200" b="1" dirty="0">
                <a:latin typeface="+mn-lt"/>
              </a:rPr>
              <a:t>Who is Exempt from Registration?</a:t>
            </a:r>
          </a:p>
        </p:txBody>
      </p:sp>
      <p:sp>
        <p:nvSpPr>
          <p:cNvPr id="3" name="Content Placeholder 2">
            <a:extLst>
              <a:ext uri="{FF2B5EF4-FFF2-40B4-BE49-F238E27FC236}">
                <a16:creationId xmlns:a16="http://schemas.microsoft.com/office/drawing/2014/main" id="{6DDF7187-1D44-4539-85E2-C062CA798A5D}"/>
              </a:ext>
            </a:extLst>
          </p:cNvPr>
          <p:cNvSpPr>
            <a:spLocks noGrp="1"/>
          </p:cNvSpPr>
          <p:nvPr>
            <p:ph idx="1"/>
          </p:nvPr>
        </p:nvSpPr>
        <p:spPr>
          <a:xfrm>
            <a:off x="628650" y="1690689"/>
            <a:ext cx="7886700" cy="4486274"/>
          </a:xfrm>
        </p:spPr>
        <p:txBody>
          <a:bodyPr>
            <a:normAutofit/>
          </a:bodyPr>
          <a:lstStyle/>
          <a:p>
            <a:r>
              <a:rPr lang="en-US" sz="2400" dirty="0"/>
              <a:t>Farms (grow, pack, cool)</a:t>
            </a:r>
          </a:p>
          <a:p>
            <a:pPr lvl="1"/>
            <a:r>
              <a:rPr lang="en-US" sz="2000" dirty="0"/>
              <a:t>This includes sale of food directly to consumers by a farm-operated business including the sale of food by that farm-operated business </a:t>
            </a:r>
            <a:r>
              <a:rPr lang="en-US" sz="2000" b="1" dirty="0"/>
              <a:t>directly to consumers</a:t>
            </a:r>
          </a:p>
          <a:p>
            <a:r>
              <a:rPr lang="en-US" sz="2400" dirty="0"/>
              <a:t>Retail Food Establishments* (grocery, restaurant, food truck)</a:t>
            </a:r>
          </a:p>
          <a:p>
            <a:r>
              <a:rPr lang="en-US" sz="2400" dirty="0"/>
              <a:t>Home based businesses*</a:t>
            </a:r>
          </a:p>
          <a:p>
            <a:r>
              <a:rPr lang="en-US" sz="2400" dirty="0"/>
              <a:t>Nonprofit food facilities (food banks, churches)</a:t>
            </a:r>
          </a:p>
          <a:p>
            <a:r>
              <a:rPr lang="en-US" sz="2400" dirty="0"/>
              <a:t>Sales only at farmers markets</a:t>
            </a:r>
          </a:p>
          <a:p>
            <a:r>
              <a:rPr lang="en-US" sz="2400" dirty="0"/>
              <a:t>Custom game processing</a:t>
            </a:r>
          </a:p>
          <a:p>
            <a:r>
              <a:rPr lang="en-US" sz="2400" dirty="0"/>
              <a:t>Food packaging</a:t>
            </a:r>
          </a:p>
          <a:p>
            <a:r>
              <a:rPr lang="en-US" sz="2400" dirty="0"/>
              <a:t>Import/Export/Broker without physical possession</a:t>
            </a:r>
          </a:p>
          <a:p>
            <a:endParaRPr lang="en-US" dirty="0"/>
          </a:p>
        </p:txBody>
      </p:sp>
    </p:spTree>
    <p:extLst>
      <p:ext uri="{BB962C8B-B14F-4D97-AF65-F5344CB8AC3E}">
        <p14:creationId xmlns:p14="http://schemas.microsoft.com/office/powerpoint/2010/main" val="409215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649D7-7886-415A-841B-AFEAFD43772E}"/>
              </a:ext>
            </a:extLst>
          </p:cNvPr>
          <p:cNvSpPr>
            <a:spLocks noGrp="1"/>
          </p:cNvSpPr>
          <p:nvPr>
            <p:ph type="title"/>
          </p:nvPr>
        </p:nvSpPr>
        <p:spPr>
          <a:xfrm>
            <a:off x="323849" y="206477"/>
            <a:ext cx="8509103" cy="1297858"/>
          </a:xfrm>
        </p:spPr>
        <p:txBody>
          <a:bodyPr>
            <a:normAutofit/>
          </a:bodyPr>
          <a:lstStyle/>
          <a:p>
            <a:r>
              <a:rPr lang="en-US" sz="3200" b="1" dirty="0">
                <a:latin typeface="+mn-lt"/>
              </a:rPr>
              <a:t>*Amendment to Retail Food Establishment Definition</a:t>
            </a:r>
          </a:p>
        </p:txBody>
      </p:sp>
      <p:sp>
        <p:nvSpPr>
          <p:cNvPr id="3" name="Content Placeholder 2">
            <a:extLst>
              <a:ext uri="{FF2B5EF4-FFF2-40B4-BE49-F238E27FC236}">
                <a16:creationId xmlns:a16="http://schemas.microsoft.com/office/drawing/2014/main" id="{5F176B29-9E67-4695-BA2B-97902A3461CE}"/>
              </a:ext>
            </a:extLst>
          </p:cNvPr>
          <p:cNvSpPr>
            <a:spLocks noGrp="1"/>
          </p:cNvSpPr>
          <p:nvPr>
            <p:ph idx="1"/>
          </p:nvPr>
        </p:nvSpPr>
        <p:spPr>
          <a:xfrm>
            <a:off x="323850" y="1504335"/>
            <a:ext cx="8509103" cy="4994788"/>
          </a:xfrm>
        </p:spPr>
        <p:txBody>
          <a:bodyPr>
            <a:normAutofit/>
          </a:bodyPr>
          <a:lstStyle/>
          <a:p>
            <a:pPr>
              <a:buFont typeface="Arial" panose="020B0604020202020204" pitchFamily="34" charset="0"/>
              <a:buChar char="•"/>
            </a:pPr>
            <a:r>
              <a:rPr lang="en-US" sz="2400" dirty="0"/>
              <a:t>Clarifies that in determining the primary function of a retail establishment, establishments located on a farm and “farm-operated businesses” may consider sales directly to consumers at:		-</a:t>
            </a:r>
            <a:r>
              <a:rPr lang="en-US" sz="2000" dirty="0"/>
              <a:t>Roadside stands </a:t>
            </a:r>
          </a:p>
          <a:p>
            <a:pPr marL="0" indent="0">
              <a:buNone/>
            </a:pPr>
            <a:r>
              <a:rPr lang="en-US" sz="2000" dirty="0"/>
              <a:t>		-Farmers’ markets </a:t>
            </a:r>
          </a:p>
          <a:p>
            <a:pPr marL="0" indent="0">
              <a:buNone/>
            </a:pPr>
            <a:r>
              <a:rPr lang="en-US" sz="2000" dirty="0"/>
              <a:t>		-Community Supported Agriculture (CSA) programs </a:t>
            </a:r>
          </a:p>
          <a:p>
            <a:pPr marL="0" indent="0">
              <a:buNone/>
            </a:pPr>
            <a:r>
              <a:rPr lang="en-US" sz="2000" dirty="0"/>
              <a:t>		-Other such direct-to-consumer platforms </a:t>
            </a:r>
          </a:p>
          <a:p>
            <a:r>
              <a:rPr lang="en-US" sz="2400" dirty="0"/>
              <a:t>A retail food establishment is </a:t>
            </a:r>
            <a:r>
              <a:rPr lang="en-US" sz="2400" b="1" dirty="0"/>
              <a:t>exempt</a:t>
            </a:r>
            <a:r>
              <a:rPr lang="en-US" sz="2400" dirty="0"/>
              <a:t> from </a:t>
            </a:r>
            <a:r>
              <a:rPr lang="en-US" sz="2400" b="1" dirty="0"/>
              <a:t>registration</a:t>
            </a:r>
            <a:r>
              <a:rPr lang="en-US" sz="2400" dirty="0"/>
              <a:t> if the annual monetary value of sales of food products </a:t>
            </a:r>
            <a:r>
              <a:rPr lang="en-US" sz="2400" b="1" dirty="0"/>
              <a:t>directly to consumers exceeds the annual monetary value of sales of food products to all other buyers</a:t>
            </a:r>
          </a:p>
          <a:p>
            <a:r>
              <a:rPr lang="en-US" sz="2400" dirty="0"/>
              <a:t>However FDA notes that all food establishments including retail continue to have a responsibility to ensure their food is safe.</a:t>
            </a:r>
          </a:p>
          <a:p>
            <a:endParaRPr lang="en-US" sz="2800" dirty="0"/>
          </a:p>
          <a:p>
            <a:pPr marL="0" indent="0">
              <a:buNone/>
            </a:pPr>
            <a:endParaRPr lang="en-US" dirty="0"/>
          </a:p>
          <a:p>
            <a:endParaRPr lang="en-US" dirty="0"/>
          </a:p>
        </p:txBody>
      </p:sp>
    </p:spTree>
    <p:extLst>
      <p:ext uri="{BB962C8B-B14F-4D97-AF65-F5344CB8AC3E}">
        <p14:creationId xmlns:p14="http://schemas.microsoft.com/office/powerpoint/2010/main" val="6194929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7B3AD-623B-4D02-973B-E636435D69EF}"/>
              </a:ext>
            </a:extLst>
          </p:cNvPr>
          <p:cNvSpPr>
            <a:spLocks noGrp="1"/>
          </p:cNvSpPr>
          <p:nvPr>
            <p:ph type="title"/>
          </p:nvPr>
        </p:nvSpPr>
        <p:spPr/>
        <p:txBody>
          <a:bodyPr>
            <a:normAutofit/>
          </a:bodyPr>
          <a:lstStyle/>
          <a:p>
            <a:r>
              <a:rPr lang="en-US" sz="3200" b="1" dirty="0">
                <a:latin typeface="+mn-lt"/>
              </a:rPr>
              <a:t>*Home Based Business Exemption</a:t>
            </a:r>
            <a:br>
              <a:rPr lang="en-US" sz="3200" b="1" dirty="0">
                <a:latin typeface="+mn-lt"/>
              </a:rPr>
            </a:br>
            <a:r>
              <a:rPr lang="en-US" sz="3200" b="1" dirty="0">
                <a:latin typeface="+mn-lt"/>
              </a:rPr>
              <a:t>(Cottage Food Law)</a:t>
            </a:r>
          </a:p>
        </p:txBody>
      </p:sp>
      <p:sp>
        <p:nvSpPr>
          <p:cNvPr id="3" name="Content Placeholder 2">
            <a:extLst>
              <a:ext uri="{FF2B5EF4-FFF2-40B4-BE49-F238E27FC236}">
                <a16:creationId xmlns:a16="http://schemas.microsoft.com/office/drawing/2014/main" id="{AA5CE609-3A49-477E-9241-410251BAD60E}"/>
              </a:ext>
            </a:extLst>
          </p:cNvPr>
          <p:cNvSpPr>
            <a:spLocks noGrp="1"/>
          </p:cNvSpPr>
          <p:nvPr>
            <p:ph idx="1"/>
          </p:nvPr>
        </p:nvSpPr>
        <p:spPr>
          <a:xfrm>
            <a:off x="628650" y="1825625"/>
            <a:ext cx="7886700" cy="4731694"/>
          </a:xfrm>
        </p:spPr>
        <p:txBody>
          <a:bodyPr>
            <a:normAutofit fontScale="77500" lnSpcReduction="20000"/>
          </a:bodyPr>
          <a:lstStyle/>
          <a:p>
            <a:r>
              <a:rPr lang="en-US" sz="2600" dirty="0"/>
              <a:t>Must be properly labeled,  “low-risk foods” which include:</a:t>
            </a:r>
          </a:p>
          <a:p>
            <a:pPr lvl="1"/>
            <a:r>
              <a:rPr lang="en-US" sz="2300" dirty="0"/>
              <a:t>Loaf breads, rolls, biscuits	</a:t>
            </a:r>
          </a:p>
          <a:p>
            <a:pPr lvl="1"/>
            <a:r>
              <a:rPr lang="en-US" sz="2300" dirty="0"/>
              <a:t>Cakes, pastries and cookies	 </a:t>
            </a:r>
          </a:p>
          <a:p>
            <a:pPr lvl="1"/>
            <a:r>
              <a:rPr lang="en-US" sz="2300" dirty="0"/>
              <a:t>Candies and confections</a:t>
            </a:r>
          </a:p>
          <a:p>
            <a:pPr lvl="1"/>
            <a:r>
              <a:rPr lang="en-US" sz="2300" dirty="0"/>
              <a:t>Honey Jams, jellies and preserves-honey must be harvested by yourself </a:t>
            </a:r>
          </a:p>
          <a:p>
            <a:pPr lvl="1"/>
            <a:r>
              <a:rPr lang="en-US" sz="2300" dirty="0"/>
              <a:t>Fruit pies and dried fruits</a:t>
            </a:r>
          </a:p>
          <a:p>
            <a:pPr lvl="1"/>
            <a:r>
              <a:rPr lang="en-US" sz="2300" dirty="0"/>
              <a:t>Dry herbs, seasonings and mixtures </a:t>
            </a:r>
          </a:p>
          <a:p>
            <a:pPr lvl="1"/>
            <a:r>
              <a:rPr lang="en-US" sz="2300" dirty="0"/>
              <a:t>Homemade pasta </a:t>
            </a:r>
          </a:p>
          <a:p>
            <a:pPr lvl="1"/>
            <a:r>
              <a:rPr lang="en-US" sz="2300" dirty="0"/>
              <a:t>Cereals, trail mixes and granola</a:t>
            </a:r>
          </a:p>
          <a:p>
            <a:pPr lvl="1"/>
            <a:r>
              <a:rPr lang="en-US" sz="2300" dirty="0"/>
              <a:t>Coated or uncoated nuts </a:t>
            </a:r>
          </a:p>
          <a:p>
            <a:pPr lvl="1"/>
            <a:r>
              <a:rPr lang="en-US" sz="2300" dirty="0"/>
              <a:t>Vinegar and flavored vinegars- not acidified or oil based</a:t>
            </a:r>
          </a:p>
          <a:p>
            <a:pPr lvl="1"/>
            <a:r>
              <a:rPr lang="en-US" sz="2300" dirty="0"/>
              <a:t>Popcorn and popcorn balls</a:t>
            </a:r>
            <a:endParaRPr lang="en-US" dirty="0"/>
          </a:p>
          <a:p>
            <a:r>
              <a:rPr lang="en-US" sz="2600" dirty="0"/>
              <a:t>Annual gross sales of cottage food products </a:t>
            </a:r>
            <a:r>
              <a:rPr lang="en-US" sz="2600" b="1" dirty="0"/>
              <a:t>can not exceed $50,000</a:t>
            </a:r>
          </a:p>
          <a:p>
            <a:r>
              <a:rPr lang="en-US" sz="2600" dirty="0"/>
              <a:t>A cottage food operation may sell, offer for sale, and accept payment for cottage food products over the Internet, but such products must be </a:t>
            </a:r>
            <a:r>
              <a:rPr lang="en-US" sz="2600" b="1" dirty="0"/>
              <a:t>delivered in person directly to the consumer or to a specific event venue (i.e., no interstate)</a:t>
            </a:r>
            <a:r>
              <a:rPr lang="en-US" sz="2600" dirty="0"/>
              <a:t>. A cottage food operation may </a:t>
            </a:r>
            <a:r>
              <a:rPr lang="en-US" sz="2600" b="1" dirty="0"/>
              <a:t>not sell, offer for sale, or deliver cottage food products by mail order or at wholesale</a:t>
            </a:r>
            <a:r>
              <a:rPr lang="en-US" sz="2600" dirty="0"/>
              <a:t>.</a:t>
            </a:r>
          </a:p>
        </p:txBody>
      </p:sp>
    </p:spTree>
    <p:extLst>
      <p:ext uri="{BB962C8B-B14F-4D97-AF65-F5344CB8AC3E}">
        <p14:creationId xmlns:p14="http://schemas.microsoft.com/office/powerpoint/2010/main" val="386708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425BB-01D1-4EA6-971E-A2DD178CEB51}"/>
              </a:ext>
            </a:extLst>
          </p:cNvPr>
          <p:cNvSpPr>
            <a:spLocks noGrp="1"/>
          </p:cNvSpPr>
          <p:nvPr>
            <p:ph type="title"/>
          </p:nvPr>
        </p:nvSpPr>
        <p:spPr>
          <a:xfrm>
            <a:off x="458320" y="365126"/>
            <a:ext cx="7886700" cy="1325563"/>
          </a:xfrm>
        </p:spPr>
        <p:txBody>
          <a:bodyPr>
            <a:normAutofit/>
          </a:bodyPr>
          <a:lstStyle/>
          <a:p>
            <a:r>
              <a:rPr lang="en-US" sz="3200" b="1" dirty="0">
                <a:latin typeface="+mn-lt"/>
              </a:rPr>
              <a:t>What am I NOT allowed to sell under Cottage Food laws?</a:t>
            </a:r>
          </a:p>
        </p:txBody>
      </p:sp>
      <p:sp>
        <p:nvSpPr>
          <p:cNvPr id="3" name="Content Placeholder 2">
            <a:extLst>
              <a:ext uri="{FF2B5EF4-FFF2-40B4-BE49-F238E27FC236}">
                <a16:creationId xmlns:a16="http://schemas.microsoft.com/office/drawing/2014/main" id="{021C1DD6-07AA-4243-9620-62010E289A75}"/>
              </a:ext>
            </a:extLst>
          </p:cNvPr>
          <p:cNvSpPr>
            <a:spLocks noGrp="1"/>
          </p:cNvSpPr>
          <p:nvPr>
            <p:ph idx="1"/>
          </p:nvPr>
        </p:nvSpPr>
        <p:spPr>
          <a:xfrm>
            <a:off x="628650" y="1690689"/>
            <a:ext cx="7886700" cy="5133631"/>
          </a:xfrm>
        </p:spPr>
        <p:txBody>
          <a:bodyPr>
            <a:noAutofit/>
          </a:bodyPr>
          <a:lstStyle/>
          <a:p>
            <a:r>
              <a:rPr lang="en-US" sz="1600" dirty="0"/>
              <a:t>Salsa, barbecue sauces, ketchups and/or mustards </a:t>
            </a:r>
          </a:p>
          <a:p>
            <a:r>
              <a:rPr lang="en-US" sz="1600" dirty="0"/>
              <a:t>Canned fruits and vegetables, chutneys, vegetable butters and jellies, flavored oils, hummus, garlic dip and salsas </a:t>
            </a:r>
          </a:p>
          <a:p>
            <a:r>
              <a:rPr lang="en-US" sz="1600" dirty="0"/>
              <a:t>Fish or shellfish products </a:t>
            </a:r>
          </a:p>
          <a:p>
            <a:r>
              <a:rPr lang="en-US" sz="1600" dirty="0"/>
              <a:t>Canned pickled products such as corn relish, pickles, sauerkraut </a:t>
            </a:r>
          </a:p>
          <a:p>
            <a:r>
              <a:rPr lang="en-US" sz="1600" dirty="0"/>
              <a:t>Raw seed sprouts </a:t>
            </a:r>
          </a:p>
          <a:p>
            <a:r>
              <a:rPr lang="en-US" sz="1600" dirty="0"/>
              <a:t>Bakery goods which require any type of refrigeration such as cream, custard or meringue pies and cakes or pastries with said ingredients</a:t>
            </a:r>
          </a:p>
          <a:p>
            <a:r>
              <a:rPr lang="en-US" sz="1600" dirty="0"/>
              <a:t>Cut fresh fruits and/or vegetables.</a:t>
            </a:r>
          </a:p>
          <a:p>
            <a:r>
              <a:rPr lang="en-US" sz="1600" dirty="0"/>
              <a:t> Juices made from fresh fruits or vegetables </a:t>
            </a:r>
          </a:p>
          <a:p>
            <a:r>
              <a:rPr lang="en-US" sz="1600" dirty="0"/>
              <a:t>Ice and/or ice products </a:t>
            </a:r>
          </a:p>
          <a:p>
            <a:r>
              <a:rPr lang="en-US" sz="1600" dirty="0"/>
              <a:t>Fresh or dried meat, or meat products including jerky </a:t>
            </a:r>
          </a:p>
          <a:p>
            <a:r>
              <a:rPr lang="en-US" sz="1600" dirty="0" err="1"/>
              <a:t>Foccaccia</a:t>
            </a:r>
            <a:r>
              <a:rPr lang="en-US" sz="1600" dirty="0"/>
              <a:t>-style breads with vegetables and/or cheeses </a:t>
            </a:r>
          </a:p>
          <a:p>
            <a:r>
              <a:rPr lang="en-US" sz="1600" dirty="0"/>
              <a:t>Homemade icings and frostings made from dairy based cream cheese and/or butter </a:t>
            </a:r>
          </a:p>
          <a:p>
            <a:r>
              <a:rPr lang="en-US" sz="1600" dirty="0"/>
              <a:t>Any products containing hemp, hemp extract or CBD derived from the plant Cannabis sativa L. Syrups (including elderberry syrup)</a:t>
            </a:r>
          </a:p>
        </p:txBody>
      </p:sp>
    </p:spTree>
    <p:extLst>
      <p:ext uri="{BB962C8B-B14F-4D97-AF65-F5344CB8AC3E}">
        <p14:creationId xmlns:p14="http://schemas.microsoft.com/office/powerpoint/2010/main" val="2229553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BAC41B-59EA-4FE8-848A-A0F7927A3101}"/>
              </a:ext>
            </a:extLst>
          </p:cNvPr>
          <p:cNvSpPr>
            <a:spLocks noGrp="1"/>
          </p:cNvSpPr>
          <p:nvPr>
            <p:ph type="title"/>
          </p:nvPr>
        </p:nvSpPr>
        <p:spPr/>
        <p:txBody>
          <a:bodyPr>
            <a:normAutofit/>
          </a:bodyPr>
          <a:lstStyle/>
          <a:p>
            <a:r>
              <a:rPr lang="en-US" sz="3200" b="1" dirty="0">
                <a:latin typeface="+mn-lt"/>
              </a:rPr>
              <a:t>Homebased Businesses continued: </a:t>
            </a:r>
          </a:p>
        </p:txBody>
      </p:sp>
      <p:sp>
        <p:nvSpPr>
          <p:cNvPr id="3" name="Content Placeholder 2">
            <a:extLst>
              <a:ext uri="{FF2B5EF4-FFF2-40B4-BE49-F238E27FC236}">
                <a16:creationId xmlns:a16="http://schemas.microsoft.com/office/drawing/2014/main" id="{A688ACD4-D4EF-4F75-96AC-39840E776998}"/>
              </a:ext>
            </a:extLst>
          </p:cNvPr>
          <p:cNvSpPr>
            <a:spLocks noGrp="1"/>
          </p:cNvSpPr>
          <p:nvPr>
            <p:ph idx="1"/>
          </p:nvPr>
        </p:nvSpPr>
        <p:spPr>
          <a:xfrm>
            <a:off x="628650" y="1589903"/>
            <a:ext cx="7886700" cy="4587060"/>
          </a:xfrm>
        </p:spPr>
        <p:txBody>
          <a:bodyPr>
            <a:normAutofit lnSpcReduction="10000"/>
          </a:bodyPr>
          <a:lstStyle/>
          <a:p>
            <a:r>
              <a:rPr lang="en-US" dirty="0"/>
              <a:t>A cottage food operation must comply with all applicable county and municipal laws and ordinances regulating the preparation, processing, storage and sale of cottage food products.</a:t>
            </a:r>
          </a:p>
          <a:p>
            <a:r>
              <a:rPr lang="en-US" dirty="0"/>
              <a:t>Cannot require time/temperature control for storage</a:t>
            </a:r>
          </a:p>
          <a:p>
            <a:r>
              <a:rPr lang="en-US" dirty="0"/>
              <a:t>Must identify any allergens on labeling</a:t>
            </a:r>
          </a:p>
          <a:p>
            <a:r>
              <a:rPr lang="en-US" dirty="0"/>
              <a:t>The following statement printed in at least 10-point type in a color that provides a clear contrast to the background label: </a:t>
            </a:r>
            <a:r>
              <a:rPr lang="en-US" b="1" dirty="0"/>
              <a:t>“Made in a cottage food operation that is not subject to Florida’s food safety regulations.” </a:t>
            </a:r>
          </a:p>
          <a:p>
            <a:r>
              <a:rPr lang="en-US" dirty="0"/>
              <a:t>You must use the physical address of your home kitchen on your product label, not a post office box. The purpose of including an address on product labels is in case of a recall or traceback associated with a foodborne illness complaint or outbreak.</a:t>
            </a:r>
          </a:p>
          <a:p>
            <a:r>
              <a:rPr lang="en-US" dirty="0"/>
              <a:t>May still be subject to civil liability and inspection upon complaint</a:t>
            </a:r>
          </a:p>
        </p:txBody>
      </p:sp>
    </p:spTree>
    <p:extLst>
      <p:ext uri="{BB962C8B-B14F-4D97-AF65-F5344CB8AC3E}">
        <p14:creationId xmlns:p14="http://schemas.microsoft.com/office/powerpoint/2010/main" val="21533705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DC26B-ECDA-4201-8FE6-4F0925B9BB50}"/>
              </a:ext>
            </a:extLst>
          </p:cNvPr>
          <p:cNvSpPr>
            <a:spLocks noGrp="1"/>
          </p:cNvSpPr>
          <p:nvPr>
            <p:ph type="title"/>
          </p:nvPr>
        </p:nvSpPr>
        <p:spPr/>
        <p:txBody>
          <a:bodyPr>
            <a:normAutofit/>
          </a:bodyPr>
          <a:lstStyle/>
          <a:p>
            <a:r>
              <a:rPr lang="en-US" sz="3200" b="1" dirty="0">
                <a:latin typeface="+mn-lt"/>
              </a:rPr>
              <a:t>Facilities that are NOT exempt from FDA registration</a:t>
            </a:r>
          </a:p>
        </p:txBody>
      </p:sp>
      <p:sp>
        <p:nvSpPr>
          <p:cNvPr id="3" name="Content Placeholder 2">
            <a:extLst>
              <a:ext uri="{FF2B5EF4-FFF2-40B4-BE49-F238E27FC236}">
                <a16:creationId xmlns:a16="http://schemas.microsoft.com/office/drawing/2014/main" id="{54025D02-D8E1-47E0-8E94-5F1DD61294D4}"/>
              </a:ext>
            </a:extLst>
          </p:cNvPr>
          <p:cNvSpPr>
            <a:spLocks noGrp="1"/>
          </p:cNvSpPr>
          <p:nvPr>
            <p:ph idx="1"/>
          </p:nvPr>
        </p:nvSpPr>
        <p:spPr/>
        <p:txBody>
          <a:bodyPr/>
          <a:lstStyle/>
          <a:p>
            <a:r>
              <a:rPr lang="en-US" sz="2400" dirty="0"/>
              <a:t>Off-site central kitchen or storage for retail</a:t>
            </a:r>
          </a:p>
          <a:p>
            <a:r>
              <a:rPr lang="en-US" sz="2400" dirty="0"/>
              <a:t>Entities that rent a retail kitchen for wholesale manufacturing</a:t>
            </a:r>
          </a:p>
          <a:p>
            <a:r>
              <a:rPr lang="en-US" sz="2400" dirty="0"/>
              <a:t>Home based businesses with commercial facilities</a:t>
            </a:r>
          </a:p>
          <a:p>
            <a:r>
              <a:rPr lang="en-US" sz="2400" dirty="0"/>
              <a:t>Restaurants with wholesale accounts over 50% of sales (bakeries, ice cream, coffee, etc.)</a:t>
            </a:r>
          </a:p>
          <a:p>
            <a:r>
              <a:rPr lang="en-US" sz="2400" dirty="0"/>
              <a:t>Communal/contract kitchens that store food</a:t>
            </a:r>
          </a:p>
          <a:p>
            <a:r>
              <a:rPr lang="en-US" sz="2400" dirty="0"/>
              <a:t>Central warehouses/kitchens for schools</a:t>
            </a:r>
          </a:p>
          <a:p>
            <a:r>
              <a:rPr lang="en-US" sz="2400" dirty="0"/>
              <a:t>University manufacturing/research</a:t>
            </a:r>
          </a:p>
          <a:p>
            <a:endParaRPr lang="en-US" dirty="0"/>
          </a:p>
        </p:txBody>
      </p:sp>
    </p:spTree>
    <p:extLst>
      <p:ext uri="{BB962C8B-B14F-4D97-AF65-F5344CB8AC3E}">
        <p14:creationId xmlns:p14="http://schemas.microsoft.com/office/powerpoint/2010/main" val="33280411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BCCE6-9869-4255-BCF8-D0E8C435E811}"/>
              </a:ext>
            </a:extLst>
          </p:cNvPr>
          <p:cNvSpPr>
            <a:spLocks noGrp="1"/>
          </p:cNvSpPr>
          <p:nvPr>
            <p:ph type="title"/>
          </p:nvPr>
        </p:nvSpPr>
        <p:spPr/>
        <p:txBody>
          <a:bodyPr>
            <a:normAutofit/>
          </a:bodyPr>
          <a:lstStyle/>
          <a:p>
            <a:r>
              <a:rPr lang="en-US" sz="3200" b="1" dirty="0">
                <a:latin typeface="+mn-lt"/>
              </a:rPr>
              <a:t>Qualified Facility Attestation</a:t>
            </a:r>
          </a:p>
        </p:txBody>
      </p:sp>
      <p:sp>
        <p:nvSpPr>
          <p:cNvPr id="3" name="Content Placeholder 2">
            <a:extLst>
              <a:ext uri="{FF2B5EF4-FFF2-40B4-BE49-F238E27FC236}">
                <a16:creationId xmlns:a16="http://schemas.microsoft.com/office/drawing/2014/main" id="{8EABEC7B-5FCF-4386-8A1E-39FEDB2E42BF}"/>
              </a:ext>
            </a:extLst>
          </p:cNvPr>
          <p:cNvSpPr>
            <a:spLocks noGrp="1"/>
          </p:cNvSpPr>
          <p:nvPr>
            <p:ph idx="1"/>
          </p:nvPr>
        </p:nvSpPr>
        <p:spPr>
          <a:xfrm>
            <a:off x="628650" y="1515035"/>
            <a:ext cx="7886700" cy="4998434"/>
          </a:xfrm>
        </p:spPr>
        <p:txBody>
          <a:bodyPr/>
          <a:lstStyle/>
          <a:p>
            <a:r>
              <a:rPr lang="en-US" sz="2400" dirty="0"/>
              <a:t>What is a Qualified Facility?</a:t>
            </a:r>
          </a:p>
          <a:p>
            <a:pPr lvl="1"/>
            <a:r>
              <a:rPr lang="en-US" sz="2000" dirty="0"/>
              <a:t>A facility that is a very small business-Part 117 defines “very small business” as a business, including any subsidiaries and affiliates, </a:t>
            </a:r>
            <a:r>
              <a:rPr lang="en-US" sz="2000" b="1" dirty="0"/>
              <a:t>averaging less than $1,000,000, adjusted for inflation, per year, during the 3-year period preceding the applicable calendar year in sales </a:t>
            </a:r>
            <a:r>
              <a:rPr lang="en-US" sz="2000" dirty="0"/>
              <a:t>of human food plus the market value of human food manufactured, processed, packed, or held </a:t>
            </a:r>
            <a:r>
              <a:rPr lang="en-US" sz="2000" b="1" dirty="0"/>
              <a:t>without sale</a:t>
            </a:r>
          </a:p>
          <a:p>
            <a:pPr lvl="1"/>
            <a:r>
              <a:rPr lang="en-US" b="1" dirty="0"/>
              <a:t>AND</a:t>
            </a:r>
          </a:p>
          <a:p>
            <a:pPr lvl="1"/>
            <a:r>
              <a:rPr lang="en-US" sz="2000" dirty="0"/>
              <a:t>The average annual monetary value of all food sold </a:t>
            </a:r>
            <a:r>
              <a:rPr lang="en-US" sz="2000" b="1" dirty="0"/>
              <a:t>during the 3-year period preceding</a:t>
            </a:r>
            <a:r>
              <a:rPr lang="en-US" sz="2000" dirty="0"/>
              <a:t> the applicable calendar year was </a:t>
            </a:r>
            <a:r>
              <a:rPr lang="en-US" sz="2000" b="1" dirty="0"/>
              <a:t>less than $500,000</a:t>
            </a:r>
            <a:r>
              <a:rPr lang="en-US" sz="2000" dirty="0"/>
              <a:t>, adjusted for inflation. </a:t>
            </a:r>
          </a:p>
          <a:p>
            <a:pPr lvl="1"/>
            <a:r>
              <a:rPr lang="en-US" sz="2000" dirty="0"/>
              <a:t>Must keep records to support the attestations made</a:t>
            </a:r>
          </a:p>
          <a:p>
            <a:pPr lvl="1"/>
            <a:r>
              <a:rPr lang="en-US" sz="2000" dirty="0"/>
              <a:t>Remain subject to CGMP requirements and modified requirements under 21 CFR 117</a:t>
            </a:r>
          </a:p>
          <a:p>
            <a:pPr lvl="1"/>
            <a:r>
              <a:rPr lang="en-US" sz="2000" dirty="0"/>
              <a:t>Must submit a FORM FDA 3942a beginning Oct 1</a:t>
            </a:r>
          </a:p>
          <a:p>
            <a:pPr lvl="1"/>
            <a:endParaRPr lang="en-US" dirty="0"/>
          </a:p>
          <a:p>
            <a:pPr lvl="1"/>
            <a:endParaRPr lang="en-US" dirty="0"/>
          </a:p>
        </p:txBody>
      </p:sp>
    </p:spTree>
    <p:extLst>
      <p:ext uri="{BB962C8B-B14F-4D97-AF65-F5344CB8AC3E}">
        <p14:creationId xmlns:p14="http://schemas.microsoft.com/office/powerpoint/2010/main" val="1844072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E3F98-B375-49B4-9440-AB1609E4DC4C}"/>
              </a:ext>
            </a:extLst>
          </p:cNvPr>
          <p:cNvSpPr>
            <a:spLocks noGrp="1"/>
          </p:cNvSpPr>
          <p:nvPr>
            <p:ph type="title"/>
          </p:nvPr>
        </p:nvSpPr>
        <p:spPr/>
        <p:txBody>
          <a:bodyPr>
            <a:normAutofit/>
          </a:bodyPr>
          <a:lstStyle/>
          <a:p>
            <a:r>
              <a:rPr lang="en-US" sz="3200" b="1" dirty="0">
                <a:latin typeface="+mn-lt"/>
              </a:rPr>
              <a:t>Resources and Contacts </a:t>
            </a:r>
          </a:p>
        </p:txBody>
      </p:sp>
      <p:sp>
        <p:nvSpPr>
          <p:cNvPr id="3" name="Content Placeholder 2">
            <a:extLst>
              <a:ext uri="{FF2B5EF4-FFF2-40B4-BE49-F238E27FC236}">
                <a16:creationId xmlns:a16="http://schemas.microsoft.com/office/drawing/2014/main" id="{884C9235-1963-4387-ABC5-19B19D7B2604}"/>
              </a:ext>
            </a:extLst>
          </p:cNvPr>
          <p:cNvSpPr>
            <a:spLocks noGrp="1"/>
          </p:cNvSpPr>
          <p:nvPr>
            <p:ph idx="1"/>
          </p:nvPr>
        </p:nvSpPr>
        <p:spPr/>
        <p:txBody>
          <a:bodyPr>
            <a:normAutofit/>
          </a:bodyPr>
          <a:lstStyle/>
          <a:p>
            <a:r>
              <a:rPr lang="en-US" altLang="en-US" dirty="0"/>
              <a:t>FDA Industry Systems Help Desk</a:t>
            </a:r>
          </a:p>
          <a:p>
            <a:pPr lvl="1"/>
            <a:r>
              <a:rPr lang="en-US" altLang="en-US" dirty="0"/>
              <a:t>1-800-216-7331</a:t>
            </a:r>
          </a:p>
          <a:p>
            <a:pPr lvl="1"/>
            <a:r>
              <a:rPr lang="en-US" altLang="en-US" dirty="0"/>
              <a:t>301-575-0156</a:t>
            </a:r>
          </a:p>
          <a:p>
            <a:pPr lvl="1"/>
            <a:r>
              <a:rPr lang="en-US" altLang="en-US" dirty="0">
                <a:hlinkClick r:id="rId2"/>
              </a:rPr>
              <a:t>furls@fda.gov</a:t>
            </a:r>
            <a:endParaRPr lang="en-US" altLang="en-US" dirty="0"/>
          </a:p>
          <a:p>
            <a:r>
              <a:rPr lang="en-US" sz="2000" dirty="0"/>
              <a:t>OEI Coordinators:</a:t>
            </a:r>
          </a:p>
          <a:p>
            <a:pPr lvl="1"/>
            <a:r>
              <a:rPr lang="en-US" dirty="0"/>
              <a:t>Astrid Seda Hernandez at </a:t>
            </a:r>
            <a:r>
              <a:rPr lang="en-US" dirty="0">
                <a:hlinkClick r:id="rId3"/>
              </a:rPr>
              <a:t>Astrid.Seda@fda.hhs.gov</a:t>
            </a:r>
            <a:endParaRPr lang="en-US" dirty="0"/>
          </a:p>
          <a:p>
            <a:r>
              <a:rPr lang="en-US" sz="2000" dirty="0"/>
              <a:t>Additional guidance at: </a:t>
            </a:r>
          </a:p>
          <a:p>
            <a:pPr lvl="1"/>
            <a:r>
              <a:rPr lang="en-US" sz="2000" dirty="0">
                <a:hlinkClick r:id="rId4"/>
              </a:rPr>
              <a:t>https://www.fda.gov/media/97796/download</a:t>
            </a:r>
            <a:endParaRPr lang="en-US" sz="2000" dirty="0"/>
          </a:p>
          <a:p>
            <a:pPr lvl="1"/>
            <a:r>
              <a:rPr lang="en-US" sz="2000" dirty="0">
                <a:hlinkClick r:id="rId5"/>
              </a:rPr>
              <a:t>https://www.fda.gov/industry/small-business-assistance</a:t>
            </a:r>
            <a:endParaRPr lang="en-US" sz="2000" dirty="0"/>
          </a:p>
          <a:p>
            <a:pPr lvl="1"/>
            <a:r>
              <a:rPr lang="en-US" sz="2000" dirty="0">
                <a:hlinkClick r:id="rId6"/>
              </a:rPr>
              <a:t>https://www.fda.gov/regulatory-information/search-fda-guidance-documents/guidance-industry-determination-status-qualified-facility</a:t>
            </a:r>
            <a:endParaRPr lang="en-US" dirty="0"/>
          </a:p>
          <a:p>
            <a:r>
              <a:rPr lang="en-US" dirty="0"/>
              <a:t>Email </a:t>
            </a:r>
            <a:r>
              <a:rPr lang="en-US" dirty="0">
                <a:hlinkClick r:id="rId7"/>
              </a:rPr>
              <a:t>ORAHAFEAST4FirmResponses@fda.hhs.gov</a:t>
            </a:r>
            <a:endParaRPr lang="en-US" dirty="0"/>
          </a:p>
          <a:p>
            <a:endParaRPr lang="en-US" dirty="0"/>
          </a:p>
          <a:p>
            <a:pPr lvl="1"/>
            <a:endParaRPr lang="en-US" dirty="0"/>
          </a:p>
        </p:txBody>
      </p:sp>
    </p:spTree>
    <p:extLst>
      <p:ext uri="{BB962C8B-B14F-4D97-AF65-F5344CB8AC3E}">
        <p14:creationId xmlns:p14="http://schemas.microsoft.com/office/powerpoint/2010/main" val="3697648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2">
            <a:extLst>
              <a:ext uri="{C183D7F6-B498-43B3-948B-1728B52AA6E4}">
                <adec:decorative xmlns:adec="http://schemas.microsoft.com/office/drawing/2017/decorative" val="1"/>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tretch>
            <a:fillRect/>
          </a:stretch>
        </p:blipFill>
        <p:spPr bwMode="auto">
          <a:xfrm>
            <a:off x="0" y="2093913"/>
            <a:ext cx="2638425" cy="2663825"/>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a:extLst>
              <a:ext uri="{C183D7F6-B498-43B3-948B-1728B52AA6E4}">
                <adec:decorative xmlns:adec="http://schemas.microsoft.com/office/drawing/2017/decorative" val="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9214" b="34704"/>
          <a:stretch/>
        </p:blipFill>
        <p:spPr bwMode="auto">
          <a:xfrm>
            <a:off x="3233007" y="2965939"/>
            <a:ext cx="2653008" cy="9199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ommon Interview Questions And Answers - Camden Kelly">
            <a:extLst>
              <a:ext uri="{FF2B5EF4-FFF2-40B4-BE49-F238E27FC236}">
                <a16:creationId xmlns:a16="http://schemas.microsoft.com/office/drawing/2014/main" id="{B39DB314-71F0-4043-9E18-AA1C6D17F836}"/>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21752" y="2107008"/>
            <a:ext cx="2637840" cy="2637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7513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595612-F896-4382-B773-58B8A32D668E}"/>
              </a:ext>
            </a:extLst>
          </p:cNvPr>
          <p:cNvSpPr>
            <a:spLocks noGrp="1"/>
          </p:cNvSpPr>
          <p:nvPr>
            <p:ph type="title"/>
          </p:nvPr>
        </p:nvSpPr>
        <p:spPr>
          <a:xfrm>
            <a:off x="333681" y="1007026"/>
            <a:ext cx="8509103" cy="1787728"/>
          </a:xfrm>
        </p:spPr>
        <p:txBody>
          <a:bodyPr>
            <a:noAutofit/>
          </a:bodyPr>
          <a:lstStyle/>
          <a:p>
            <a:r>
              <a:rPr lang="en-US" sz="3200" b="1" dirty="0">
                <a:latin typeface="+mn-lt"/>
              </a:rPr>
              <a:t>Registration of Food Facilities Under the Public Health Security and Bioterrorism Preparedness and Response Act of 2002 (the Bioterrorism Act)</a:t>
            </a:r>
          </a:p>
        </p:txBody>
      </p:sp>
      <p:sp>
        <p:nvSpPr>
          <p:cNvPr id="3" name="Content Placeholder 2">
            <a:extLst>
              <a:ext uri="{FF2B5EF4-FFF2-40B4-BE49-F238E27FC236}">
                <a16:creationId xmlns:a16="http://schemas.microsoft.com/office/drawing/2014/main" id="{31FC6E1D-8F60-4D23-B04E-AA775AA29DA3}"/>
              </a:ext>
            </a:extLst>
          </p:cNvPr>
          <p:cNvSpPr>
            <a:spLocks noGrp="1"/>
          </p:cNvSpPr>
          <p:nvPr>
            <p:ph idx="1"/>
          </p:nvPr>
        </p:nvSpPr>
        <p:spPr>
          <a:xfrm>
            <a:off x="317448" y="3161187"/>
            <a:ext cx="8509103" cy="3165988"/>
          </a:xfrm>
        </p:spPr>
        <p:txBody>
          <a:bodyPr/>
          <a:lstStyle/>
          <a:p>
            <a:pPr>
              <a:buFont typeface="Wingdings" panose="05000000000000000000" pitchFamily="2" charset="2"/>
              <a:buChar char="§"/>
            </a:pPr>
            <a:r>
              <a:rPr lang="en-US" sz="2800" dirty="0"/>
              <a:t>The events of 9/11/2001, reinforced the need to enhance the security of the United States food supply. Congress responded by passing the </a:t>
            </a:r>
            <a:r>
              <a:rPr lang="en-US" sz="2800" b="1" dirty="0"/>
              <a:t>Public Health Security and Bioterrorism Preparedness and Response Act of 2002 . </a:t>
            </a:r>
            <a:r>
              <a:rPr lang="en-US" sz="2800" dirty="0"/>
              <a:t>President Bush signed it into law </a:t>
            </a:r>
            <a:r>
              <a:rPr lang="en-US" sz="2800" b="1" dirty="0"/>
              <a:t>June 12, 2002</a:t>
            </a:r>
            <a:r>
              <a:rPr lang="en-US" dirty="0"/>
              <a:t>.</a:t>
            </a:r>
          </a:p>
        </p:txBody>
      </p:sp>
    </p:spTree>
    <p:extLst>
      <p:ext uri="{BB962C8B-B14F-4D97-AF65-F5344CB8AC3E}">
        <p14:creationId xmlns:p14="http://schemas.microsoft.com/office/powerpoint/2010/main" val="966264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201F-6240-441A-B701-4CF021AAD265}"/>
              </a:ext>
            </a:extLst>
          </p:cNvPr>
          <p:cNvSpPr>
            <a:spLocks noGrp="1"/>
          </p:cNvSpPr>
          <p:nvPr>
            <p:ph type="title"/>
          </p:nvPr>
        </p:nvSpPr>
        <p:spPr>
          <a:xfrm>
            <a:off x="323849" y="383459"/>
            <a:ext cx="8509103" cy="806244"/>
          </a:xfrm>
        </p:spPr>
        <p:txBody>
          <a:bodyPr>
            <a:normAutofit/>
          </a:bodyPr>
          <a:lstStyle/>
          <a:p>
            <a:r>
              <a:rPr lang="en-US" sz="3200" b="1" dirty="0">
                <a:latin typeface="+mn-lt"/>
              </a:rPr>
              <a:t>Who Must Register?</a:t>
            </a:r>
          </a:p>
        </p:txBody>
      </p:sp>
      <p:sp>
        <p:nvSpPr>
          <p:cNvPr id="3" name="Content Placeholder 2">
            <a:extLst>
              <a:ext uri="{FF2B5EF4-FFF2-40B4-BE49-F238E27FC236}">
                <a16:creationId xmlns:a16="http://schemas.microsoft.com/office/drawing/2014/main" id="{B7C9E2D2-55F7-49F7-8E91-E4B0FF69F6D0}"/>
              </a:ext>
            </a:extLst>
          </p:cNvPr>
          <p:cNvSpPr>
            <a:spLocks noGrp="1"/>
          </p:cNvSpPr>
          <p:nvPr>
            <p:ph idx="1"/>
          </p:nvPr>
        </p:nvSpPr>
        <p:spPr>
          <a:xfrm>
            <a:off x="323849" y="1485865"/>
            <a:ext cx="8509103" cy="4988676"/>
          </a:xfrm>
        </p:spPr>
        <p:txBody>
          <a:bodyPr>
            <a:noAutofit/>
          </a:bodyPr>
          <a:lstStyle/>
          <a:p>
            <a:r>
              <a:rPr lang="en-US" sz="2400" dirty="0"/>
              <a:t>All Domestic and Foreign Facilities</a:t>
            </a:r>
          </a:p>
          <a:p>
            <a:r>
              <a:rPr lang="en-US" sz="2400" dirty="0"/>
              <a:t>The owner, operator, or agent in charge of a domestic or foreign facility engaged in </a:t>
            </a:r>
            <a:r>
              <a:rPr lang="en-US" sz="2400" b="1" dirty="0"/>
              <a:t>manufacturing/processing, packing, or holding</a:t>
            </a:r>
            <a:r>
              <a:rPr lang="en-US" sz="2400" dirty="0"/>
              <a:t> food for consumption by humans or animals in the United States is required to register the facility with FDA </a:t>
            </a:r>
          </a:p>
          <a:p>
            <a:pPr marL="0" indent="0">
              <a:buNone/>
            </a:pPr>
            <a:r>
              <a:rPr lang="en-US" sz="2400" dirty="0"/>
              <a:t>	-</a:t>
            </a:r>
            <a:r>
              <a:rPr lang="en-US" sz="2000" dirty="0"/>
              <a:t>Food facilities must be registered before such operations begin </a:t>
            </a:r>
          </a:p>
          <a:p>
            <a:pPr marL="0" indent="0">
              <a:buNone/>
            </a:pPr>
            <a:r>
              <a:rPr lang="en-US" sz="2000" dirty="0"/>
              <a:t>	-The owner, operator, or agent in charge of a facility will certify the 		  information is true and accurate. They may authorize an individual to 		   renew on their behalf.</a:t>
            </a:r>
          </a:p>
          <a:p>
            <a:pPr marL="0" indent="0">
              <a:buNone/>
            </a:pPr>
            <a:r>
              <a:rPr lang="en-US" sz="2000" dirty="0"/>
              <a:t>	 -An individual that registers on the owner’s behalf also certifies the 		  information is true and accurate and is authorized to submit the 			  registration.</a:t>
            </a:r>
          </a:p>
          <a:p>
            <a:pPr marL="0" indent="0">
              <a:buNone/>
            </a:pPr>
            <a:r>
              <a:rPr lang="en-US" sz="2000" dirty="0"/>
              <a:t>	  - Registration is </a:t>
            </a:r>
            <a:r>
              <a:rPr lang="en-US" sz="2400" b="1" dirty="0"/>
              <a:t>FREE;  </a:t>
            </a:r>
            <a:r>
              <a:rPr lang="en-US" sz="2000" dirty="0"/>
              <a:t>you will not receive a certificate</a:t>
            </a:r>
          </a:p>
          <a:p>
            <a:pPr marL="0" indent="0">
              <a:buNone/>
            </a:pPr>
            <a:endParaRPr lang="en-US" sz="2000" dirty="0"/>
          </a:p>
        </p:txBody>
      </p:sp>
    </p:spTree>
    <p:extLst>
      <p:ext uri="{BB962C8B-B14F-4D97-AF65-F5344CB8AC3E}">
        <p14:creationId xmlns:p14="http://schemas.microsoft.com/office/powerpoint/2010/main" val="3874141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41CDA-81D1-46A0-BFEA-A2CBC42F81A6}"/>
              </a:ext>
            </a:extLst>
          </p:cNvPr>
          <p:cNvSpPr>
            <a:spLocks noGrp="1"/>
          </p:cNvSpPr>
          <p:nvPr>
            <p:ph type="title"/>
          </p:nvPr>
        </p:nvSpPr>
        <p:spPr>
          <a:xfrm>
            <a:off x="317448" y="596994"/>
            <a:ext cx="8509103" cy="1179871"/>
          </a:xfrm>
        </p:spPr>
        <p:txBody>
          <a:bodyPr>
            <a:normAutofit/>
          </a:bodyPr>
          <a:lstStyle/>
          <a:p>
            <a:r>
              <a:rPr lang="en-US" sz="3200" b="1" dirty="0">
                <a:latin typeface="+mn-lt"/>
              </a:rPr>
              <a:t>FSMA and Food Facility Registration</a:t>
            </a:r>
          </a:p>
        </p:txBody>
      </p:sp>
      <p:sp>
        <p:nvSpPr>
          <p:cNvPr id="3" name="Content Placeholder 2">
            <a:extLst>
              <a:ext uri="{FF2B5EF4-FFF2-40B4-BE49-F238E27FC236}">
                <a16:creationId xmlns:a16="http://schemas.microsoft.com/office/drawing/2014/main" id="{73BDF26A-AEDE-4783-B12A-DE3E727AEE74}"/>
              </a:ext>
            </a:extLst>
          </p:cNvPr>
          <p:cNvSpPr>
            <a:spLocks noGrp="1"/>
          </p:cNvSpPr>
          <p:nvPr>
            <p:ph idx="1"/>
          </p:nvPr>
        </p:nvSpPr>
        <p:spPr>
          <a:xfrm>
            <a:off x="609601" y="1992502"/>
            <a:ext cx="7900086" cy="3758564"/>
          </a:xfrm>
        </p:spPr>
        <p:txBody>
          <a:bodyPr>
            <a:normAutofit/>
          </a:bodyPr>
          <a:lstStyle/>
          <a:p>
            <a:r>
              <a:rPr lang="en-US" sz="2800" dirty="0"/>
              <a:t>Updates to the Food Registration requirements:</a:t>
            </a:r>
          </a:p>
          <a:p>
            <a:endParaRPr lang="en-US" dirty="0"/>
          </a:p>
          <a:p>
            <a:pPr lvl="1"/>
            <a:r>
              <a:rPr lang="en-US" sz="2800" dirty="0"/>
              <a:t>January 4, 2011 </a:t>
            </a:r>
          </a:p>
          <a:p>
            <a:pPr lvl="2"/>
            <a:r>
              <a:rPr lang="en-US" sz="2400" dirty="0"/>
              <a:t>FSMA (Food Safety Modernization Act) was enacted </a:t>
            </a:r>
          </a:p>
          <a:p>
            <a:pPr lvl="2"/>
            <a:endParaRPr lang="en-US" dirty="0"/>
          </a:p>
          <a:p>
            <a:pPr lvl="1"/>
            <a:r>
              <a:rPr lang="en-US" sz="2800" dirty="0"/>
              <a:t>July 14, 2016 </a:t>
            </a:r>
          </a:p>
          <a:p>
            <a:pPr lvl="2"/>
            <a:r>
              <a:rPr lang="en-US" sz="2400" dirty="0"/>
              <a:t>FSMA Final Rule: Amendments to Registration of Food  Facility</a:t>
            </a:r>
            <a:endParaRPr lang="en-US" sz="2400" b="1" dirty="0"/>
          </a:p>
        </p:txBody>
      </p:sp>
    </p:spTree>
    <p:extLst>
      <p:ext uri="{BB962C8B-B14F-4D97-AF65-F5344CB8AC3E}">
        <p14:creationId xmlns:p14="http://schemas.microsoft.com/office/powerpoint/2010/main" val="3924569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939A2-8899-43F1-9830-2784ACD22BCB}"/>
              </a:ext>
            </a:extLst>
          </p:cNvPr>
          <p:cNvSpPr>
            <a:spLocks noGrp="1"/>
          </p:cNvSpPr>
          <p:nvPr>
            <p:ph type="title"/>
          </p:nvPr>
        </p:nvSpPr>
        <p:spPr>
          <a:xfrm>
            <a:off x="447417" y="422788"/>
            <a:ext cx="8509103" cy="1120877"/>
          </a:xfrm>
        </p:spPr>
        <p:txBody>
          <a:bodyPr>
            <a:normAutofit/>
          </a:bodyPr>
          <a:lstStyle/>
          <a:p>
            <a:r>
              <a:rPr lang="en-US" sz="3200" b="1" dirty="0">
                <a:latin typeface="+mn-lt"/>
              </a:rPr>
              <a:t>FSMA Registration Requirements  </a:t>
            </a:r>
          </a:p>
        </p:txBody>
      </p:sp>
      <p:sp>
        <p:nvSpPr>
          <p:cNvPr id="3" name="Content Placeholder 2">
            <a:extLst>
              <a:ext uri="{FF2B5EF4-FFF2-40B4-BE49-F238E27FC236}">
                <a16:creationId xmlns:a16="http://schemas.microsoft.com/office/drawing/2014/main" id="{72CBC50C-BE96-41B1-A9D9-59C610BF3D5D}"/>
              </a:ext>
            </a:extLst>
          </p:cNvPr>
          <p:cNvSpPr>
            <a:spLocks noGrp="1"/>
          </p:cNvSpPr>
          <p:nvPr>
            <p:ph idx="1"/>
          </p:nvPr>
        </p:nvSpPr>
        <p:spPr>
          <a:xfrm>
            <a:off x="323850" y="1710813"/>
            <a:ext cx="8509103" cy="4866968"/>
          </a:xfrm>
        </p:spPr>
        <p:txBody>
          <a:bodyPr>
            <a:normAutofit fontScale="25000" lnSpcReduction="20000"/>
          </a:bodyPr>
          <a:lstStyle/>
          <a:p>
            <a:r>
              <a:rPr lang="en-US" sz="9600" dirty="0"/>
              <a:t>An </a:t>
            </a:r>
            <a:r>
              <a:rPr lang="en-US" sz="9600" b="1" dirty="0"/>
              <a:t>e-mail address </a:t>
            </a:r>
            <a:r>
              <a:rPr lang="en-US" sz="9600" dirty="0"/>
              <a:t>for the contact person of the domestic facility or, in case of a foreign facility, the email address of the U.S. Agent for the facility </a:t>
            </a:r>
          </a:p>
          <a:p>
            <a:r>
              <a:rPr lang="en-US" sz="9600" dirty="0"/>
              <a:t>Assurance that FDA will be </a:t>
            </a:r>
            <a:r>
              <a:rPr lang="en-US" sz="9600" b="1" dirty="0"/>
              <a:t>permitted to inspect</a:t>
            </a:r>
            <a:r>
              <a:rPr lang="en-US" sz="9600" dirty="0"/>
              <a:t> the facility at the times and in the manner permitted by the FD&amp;C Act </a:t>
            </a:r>
          </a:p>
          <a:p>
            <a:r>
              <a:rPr lang="en-US" sz="9600" dirty="0"/>
              <a:t>Listing of the </a:t>
            </a:r>
            <a:r>
              <a:rPr lang="en-US" sz="9600" b="1" dirty="0"/>
              <a:t>type of activity </a:t>
            </a:r>
            <a:r>
              <a:rPr lang="en-US" sz="9600" dirty="0"/>
              <a:t>conducted at the facility for each food product category</a:t>
            </a:r>
          </a:p>
          <a:p>
            <a:pPr marL="0" indent="0">
              <a:buNone/>
            </a:pPr>
            <a:r>
              <a:rPr lang="en-US" sz="11200" dirty="0"/>
              <a:t>		</a:t>
            </a:r>
            <a:r>
              <a:rPr lang="en-US" sz="9600" dirty="0"/>
              <a:t>-optional fields are now mandatory</a:t>
            </a:r>
          </a:p>
          <a:p>
            <a:r>
              <a:rPr lang="en-US" sz="9600" dirty="0"/>
              <a:t>Renewal of Registration is every 2 years (</a:t>
            </a:r>
            <a:r>
              <a:rPr lang="en-US" sz="9600" b="1" dirty="0"/>
              <a:t>Biennial</a:t>
            </a:r>
            <a:r>
              <a:rPr lang="en-US" sz="9600" dirty="0"/>
              <a:t>)</a:t>
            </a:r>
          </a:p>
          <a:p>
            <a:pPr marL="0" indent="0">
              <a:buNone/>
            </a:pPr>
            <a:r>
              <a:rPr lang="en-US" sz="11200" dirty="0"/>
              <a:t>		-</a:t>
            </a:r>
            <a:r>
              <a:rPr lang="en-US" sz="9600" dirty="0"/>
              <a:t>Registration renewal period is between October 1 and 		            December 31  (even numbered years)</a:t>
            </a:r>
          </a:p>
          <a:p>
            <a:r>
              <a:rPr lang="en-US" sz="9600" dirty="0"/>
              <a:t>Registration must be </a:t>
            </a:r>
            <a:r>
              <a:rPr lang="en-US" sz="9600" b="1" dirty="0"/>
              <a:t>electronic</a:t>
            </a:r>
            <a:r>
              <a:rPr lang="en-US" sz="9600" dirty="0"/>
              <a:t> (effective January 4, 2020)</a:t>
            </a:r>
          </a:p>
          <a:p>
            <a:r>
              <a:rPr lang="en-US" sz="9600" dirty="0"/>
              <a:t>Redefined “retail food”</a:t>
            </a:r>
          </a:p>
          <a:p>
            <a:pPr marL="0" indent="0">
              <a:buNone/>
            </a:pPr>
            <a:endParaRPr lang="en-US" sz="7000" dirty="0"/>
          </a:p>
        </p:txBody>
      </p:sp>
    </p:spTree>
    <p:extLst>
      <p:ext uri="{BB962C8B-B14F-4D97-AF65-F5344CB8AC3E}">
        <p14:creationId xmlns:p14="http://schemas.microsoft.com/office/powerpoint/2010/main" val="3715173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F614F-8825-4F6E-B144-3543BB81ACE8}"/>
              </a:ext>
            </a:extLst>
          </p:cNvPr>
          <p:cNvSpPr>
            <a:spLocks noGrp="1"/>
          </p:cNvSpPr>
          <p:nvPr>
            <p:ph type="title"/>
          </p:nvPr>
        </p:nvSpPr>
        <p:spPr>
          <a:xfrm>
            <a:off x="482205" y="792960"/>
            <a:ext cx="8509103" cy="865238"/>
          </a:xfrm>
        </p:spPr>
        <p:txBody>
          <a:bodyPr>
            <a:noAutofit/>
          </a:bodyPr>
          <a:lstStyle/>
          <a:p>
            <a:r>
              <a:rPr lang="en-US" sz="3200" b="1" dirty="0">
                <a:latin typeface="+mn-lt"/>
              </a:rPr>
              <a:t>Additional registration for certain commodities</a:t>
            </a:r>
          </a:p>
        </p:txBody>
      </p:sp>
      <p:sp>
        <p:nvSpPr>
          <p:cNvPr id="3" name="Content Placeholder 2">
            <a:extLst>
              <a:ext uri="{FF2B5EF4-FFF2-40B4-BE49-F238E27FC236}">
                <a16:creationId xmlns:a16="http://schemas.microsoft.com/office/drawing/2014/main" id="{7C8AE98B-AAFD-4D56-842A-10C82CAD8795}"/>
              </a:ext>
            </a:extLst>
          </p:cNvPr>
          <p:cNvSpPr>
            <a:spLocks noGrp="1"/>
          </p:cNvSpPr>
          <p:nvPr>
            <p:ph idx="1"/>
          </p:nvPr>
        </p:nvSpPr>
        <p:spPr>
          <a:xfrm>
            <a:off x="323850" y="1946521"/>
            <a:ext cx="8509103" cy="4025911"/>
          </a:xfrm>
        </p:spPr>
        <p:txBody>
          <a:bodyPr>
            <a:normAutofit/>
          </a:bodyPr>
          <a:lstStyle/>
          <a:p>
            <a:r>
              <a:rPr lang="en-US" sz="2800" dirty="0"/>
              <a:t>Acidified or Low Acid Canned Foods (LACF)</a:t>
            </a:r>
          </a:p>
          <a:p>
            <a:pPr lvl="1"/>
            <a:r>
              <a:rPr lang="en-US" sz="2400" dirty="0"/>
              <a:t>Must file your scheduled process for the products you currently manufacture</a:t>
            </a:r>
          </a:p>
          <a:p>
            <a:pPr marL="457200" lvl="1" indent="0">
              <a:buNone/>
            </a:pPr>
            <a:endParaRPr lang="en-US" sz="2400" dirty="0"/>
          </a:p>
          <a:p>
            <a:r>
              <a:rPr lang="en-US" sz="2800" dirty="0"/>
              <a:t>Shell Egg Producer</a:t>
            </a:r>
          </a:p>
          <a:p>
            <a:pPr lvl="1"/>
            <a:r>
              <a:rPr lang="en-US" sz="2400" dirty="0"/>
              <a:t>Applies to poultry houses with 3,000 or more laying hens not subject to further treatment (pasteurization) </a:t>
            </a:r>
          </a:p>
          <a:p>
            <a:pPr lvl="1"/>
            <a:r>
              <a:rPr lang="en-US" sz="2400" i="1" dirty="0"/>
              <a:t>Salmonella</a:t>
            </a:r>
            <a:r>
              <a:rPr lang="en-US" sz="2400" dirty="0"/>
              <a:t> Enteritidis prevention plan</a:t>
            </a:r>
          </a:p>
          <a:p>
            <a:pPr lvl="1"/>
            <a:endParaRPr lang="en-US" sz="2400" dirty="0"/>
          </a:p>
          <a:p>
            <a:pPr lvl="1"/>
            <a:endParaRPr lang="en-US" sz="2400" dirty="0"/>
          </a:p>
          <a:p>
            <a:endParaRPr lang="en-US" dirty="0"/>
          </a:p>
          <a:p>
            <a:endParaRPr lang="en-US" dirty="0"/>
          </a:p>
        </p:txBody>
      </p:sp>
    </p:spTree>
    <p:extLst>
      <p:ext uri="{BB962C8B-B14F-4D97-AF65-F5344CB8AC3E}">
        <p14:creationId xmlns:p14="http://schemas.microsoft.com/office/powerpoint/2010/main" val="15354310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CCF5A-57E7-4F61-9D6D-9A918A87D357}"/>
              </a:ext>
            </a:extLst>
          </p:cNvPr>
          <p:cNvSpPr>
            <a:spLocks noGrp="1"/>
          </p:cNvSpPr>
          <p:nvPr>
            <p:ph type="title"/>
          </p:nvPr>
        </p:nvSpPr>
        <p:spPr>
          <a:xfrm>
            <a:off x="323849" y="562183"/>
            <a:ext cx="8509103" cy="971649"/>
          </a:xfrm>
        </p:spPr>
        <p:txBody>
          <a:bodyPr>
            <a:normAutofit/>
          </a:bodyPr>
          <a:lstStyle/>
          <a:p>
            <a:r>
              <a:rPr lang="en-US" sz="3200" b="1" dirty="0">
                <a:latin typeface="+mn-lt"/>
              </a:rPr>
              <a:t>FDA Enforcement Policy</a:t>
            </a:r>
          </a:p>
        </p:txBody>
      </p:sp>
      <p:sp>
        <p:nvSpPr>
          <p:cNvPr id="3" name="Content Placeholder 2">
            <a:extLst>
              <a:ext uri="{FF2B5EF4-FFF2-40B4-BE49-F238E27FC236}">
                <a16:creationId xmlns:a16="http://schemas.microsoft.com/office/drawing/2014/main" id="{7E6C0A9C-385D-4249-B79A-62F229227229}"/>
              </a:ext>
            </a:extLst>
          </p:cNvPr>
          <p:cNvSpPr>
            <a:spLocks noGrp="1"/>
          </p:cNvSpPr>
          <p:nvPr>
            <p:ph idx="1"/>
          </p:nvPr>
        </p:nvSpPr>
        <p:spPr>
          <a:xfrm>
            <a:off x="323850" y="1622323"/>
            <a:ext cx="8509103" cy="4673495"/>
          </a:xfrm>
        </p:spPr>
        <p:txBody>
          <a:bodyPr>
            <a:normAutofit/>
          </a:bodyPr>
          <a:lstStyle/>
          <a:p>
            <a:r>
              <a:rPr lang="en-US" sz="2400" dirty="0"/>
              <a:t>During routine inspections, FDA and state inspectors will check to see if  the facility is registered and if registration information is accurate</a:t>
            </a:r>
          </a:p>
          <a:p>
            <a:pPr marL="0" indent="0">
              <a:buNone/>
            </a:pPr>
            <a:r>
              <a:rPr lang="en-US" sz="2600" dirty="0"/>
              <a:t>	-</a:t>
            </a:r>
            <a:r>
              <a:rPr lang="en-US" sz="2200" dirty="0"/>
              <a:t>Firms are required to submit updates and cancellations within 60 	days.</a:t>
            </a:r>
          </a:p>
          <a:p>
            <a:r>
              <a:rPr lang="en-US" sz="2400" dirty="0"/>
              <a:t>If the firm is </a:t>
            </a:r>
            <a:r>
              <a:rPr lang="en-US" sz="2400" b="1" dirty="0"/>
              <a:t>not registered</a:t>
            </a:r>
            <a:r>
              <a:rPr lang="en-US" sz="2400" dirty="0"/>
              <a:t>, the investigator will document on the inspection report and provide the management with FDA’s guidance, “</a:t>
            </a:r>
            <a:r>
              <a:rPr lang="en-US" sz="2400" b="1" i="1" dirty="0"/>
              <a:t>What You Need to Know About Registration of Food Facilities</a:t>
            </a:r>
            <a:r>
              <a:rPr lang="en-US" sz="2400" dirty="0"/>
              <a:t>.”</a:t>
            </a:r>
          </a:p>
          <a:p>
            <a:r>
              <a:rPr lang="en-US" sz="2400" dirty="0"/>
              <a:t>Failure to register, update, or cancel is also a “prohibited act.” FDA may bring administrative action or civil lawsuit against the offender to compel registration</a:t>
            </a:r>
          </a:p>
          <a:p>
            <a:endParaRPr lang="en-US" sz="2600" dirty="0"/>
          </a:p>
          <a:p>
            <a:endParaRPr lang="en-US" sz="2400" dirty="0"/>
          </a:p>
          <a:p>
            <a:endParaRPr lang="en-US" sz="2400" dirty="0"/>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1749785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A3AF46-9FE5-43D4-B7EF-189AA5BA15D3}"/>
              </a:ext>
            </a:extLst>
          </p:cNvPr>
          <p:cNvSpPr>
            <a:spLocks noGrp="1"/>
          </p:cNvSpPr>
          <p:nvPr>
            <p:ph type="title"/>
          </p:nvPr>
        </p:nvSpPr>
        <p:spPr>
          <a:xfrm>
            <a:off x="323849" y="412955"/>
            <a:ext cx="8509103" cy="1002890"/>
          </a:xfrm>
        </p:spPr>
        <p:txBody>
          <a:bodyPr>
            <a:normAutofit/>
          </a:bodyPr>
          <a:lstStyle/>
          <a:p>
            <a:r>
              <a:rPr lang="en-US" sz="3200" b="1" dirty="0">
                <a:latin typeface="+mn-lt"/>
              </a:rPr>
              <a:t>Compliance Actions</a:t>
            </a:r>
            <a:endParaRPr lang="en-US" sz="3200" dirty="0">
              <a:latin typeface="+mn-lt"/>
            </a:endParaRPr>
          </a:p>
        </p:txBody>
      </p:sp>
      <p:sp>
        <p:nvSpPr>
          <p:cNvPr id="3" name="Content Placeholder 2">
            <a:extLst>
              <a:ext uri="{FF2B5EF4-FFF2-40B4-BE49-F238E27FC236}">
                <a16:creationId xmlns:a16="http://schemas.microsoft.com/office/drawing/2014/main" id="{7923BCB9-7B86-4640-BB81-F09103D4B502}"/>
              </a:ext>
            </a:extLst>
          </p:cNvPr>
          <p:cNvSpPr>
            <a:spLocks noGrp="1"/>
          </p:cNvSpPr>
          <p:nvPr>
            <p:ph idx="1"/>
          </p:nvPr>
        </p:nvSpPr>
        <p:spPr>
          <a:xfrm>
            <a:off x="323850" y="1737120"/>
            <a:ext cx="8509103" cy="4879973"/>
          </a:xfrm>
        </p:spPr>
        <p:txBody>
          <a:bodyPr>
            <a:normAutofit/>
          </a:bodyPr>
          <a:lstStyle/>
          <a:p>
            <a:r>
              <a:rPr lang="en-US" sz="2800" dirty="0"/>
              <a:t>For violations, FDA will enforce registration “as appropriate in each situation”</a:t>
            </a:r>
          </a:p>
          <a:p>
            <a:pPr marL="0" indent="0">
              <a:buNone/>
            </a:pPr>
            <a:r>
              <a:rPr lang="en-US" sz="2800" dirty="0"/>
              <a:t>	-</a:t>
            </a:r>
            <a:r>
              <a:rPr lang="en-US" sz="2400" dirty="0"/>
              <a:t>FDA Division will first send an </a:t>
            </a:r>
            <a:r>
              <a:rPr lang="en-US" sz="2400" b="1" dirty="0"/>
              <a:t>Untitled Letter</a:t>
            </a:r>
          </a:p>
          <a:p>
            <a:pPr marL="0" indent="0">
              <a:buNone/>
            </a:pPr>
            <a:r>
              <a:rPr lang="en-US" sz="2400" dirty="0"/>
              <a:t>	-If no response after 30 working days, FDA will send a 	</a:t>
            </a:r>
            <a:r>
              <a:rPr lang="en-US" sz="2400" b="1" dirty="0"/>
              <a:t>Warning Letter</a:t>
            </a:r>
          </a:p>
          <a:p>
            <a:pPr marL="0" indent="0">
              <a:buNone/>
            </a:pPr>
            <a:r>
              <a:rPr lang="en-US" sz="2800" b="1" dirty="0"/>
              <a:t>	-</a:t>
            </a:r>
            <a:r>
              <a:rPr lang="en-US" sz="2800" dirty="0"/>
              <a:t>Enforcement action is likely if </a:t>
            </a:r>
          </a:p>
          <a:p>
            <a:pPr marL="0" indent="0">
              <a:buNone/>
            </a:pPr>
            <a:r>
              <a:rPr lang="en-US" sz="2800" dirty="0"/>
              <a:t>		</a:t>
            </a:r>
            <a:r>
              <a:rPr lang="en-US" sz="2400" dirty="0"/>
              <a:t>(a) continuing to failure to register following 				issuance of a Warning Letter, or </a:t>
            </a:r>
          </a:p>
          <a:p>
            <a:pPr marL="0" indent="0">
              <a:buNone/>
            </a:pPr>
            <a:r>
              <a:rPr lang="en-US" sz="2400" dirty="0"/>
              <a:t>		(b) inspection of unregistered facility finds 					serious violations of other requirements.</a:t>
            </a:r>
          </a:p>
        </p:txBody>
      </p:sp>
    </p:spTree>
    <p:extLst>
      <p:ext uri="{BB962C8B-B14F-4D97-AF65-F5344CB8AC3E}">
        <p14:creationId xmlns:p14="http://schemas.microsoft.com/office/powerpoint/2010/main" val="213098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D94DB-1B34-4AC3-883B-4A7E5B28BCAF}"/>
              </a:ext>
            </a:extLst>
          </p:cNvPr>
          <p:cNvSpPr>
            <a:spLocks noGrp="1"/>
          </p:cNvSpPr>
          <p:nvPr>
            <p:ph type="title"/>
          </p:nvPr>
        </p:nvSpPr>
        <p:spPr>
          <a:xfrm>
            <a:off x="323849" y="562183"/>
            <a:ext cx="8509103" cy="1020812"/>
          </a:xfrm>
        </p:spPr>
        <p:txBody>
          <a:bodyPr>
            <a:noAutofit/>
          </a:bodyPr>
          <a:lstStyle/>
          <a:p>
            <a:r>
              <a:rPr lang="en-US" sz="3200" b="1" dirty="0">
                <a:latin typeface="+mn-lt"/>
              </a:rPr>
              <a:t>Compliance Actions:</a:t>
            </a:r>
            <a:br>
              <a:rPr lang="en-US" sz="3200" b="1" dirty="0">
                <a:latin typeface="+mn-lt"/>
              </a:rPr>
            </a:br>
            <a:r>
              <a:rPr lang="en-US" sz="3200" b="1" dirty="0">
                <a:latin typeface="+mn-lt"/>
              </a:rPr>
              <a:t>Registration Cancellations</a:t>
            </a:r>
          </a:p>
        </p:txBody>
      </p:sp>
      <p:sp>
        <p:nvSpPr>
          <p:cNvPr id="3" name="Content Placeholder 2">
            <a:extLst>
              <a:ext uri="{FF2B5EF4-FFF2-40B4-BE49-F238E27FC236}">
                <a16:creationId xmlns:a16="http://schemas.microsoft.com/office/drawing/2014/main" id="{7BFB1C5A-6EA1-47FD-A835-881503E7A189}"/>
              </a:ext>
            </a:extLst>
          </p:cNvPr>
          <p:cNvSpPr>
            <a:spLocks noGrp="1"/>
          </p:cNvSpPr>
          <p:nvPr>
            <p:ph idx="1"/>
          </p:nvPr>
        </p:nvSpPr>
        <p:spPr>
          <a:xfrm>
            <a:off x="323850" y="1730477"/>
            <a:ext cx="8509103" cy="4896465"/>
          </a:xfrm>
        </p:spPr>
        <p:txBody>
          <a:bodyPr>
            <a:normAutofit fontScale="92500" lnSpcReduction="20000"/>
          </a:bodyPr>
          <a:lstStyle/>
          <a:p>
            <a:r>
              <a:rPr lang="en-US" sz="2600" dirty="0"/>
              <a:t>FSMA also amended the FD&amp;C Act such that section 415 functions in connection with other food safety provisions provides that FDA with authority may </a:t>
            </a:r>
            <a:r>
              <a:rPr lang="en-US" sz="2600" b="1" i="1" dirty="0"/>
              <a:t>Suspend the Registration of a Food Facility </a:t>
            </a:r>
            <a:r>
              <a:rPr lang="en-US" sz="2600" i="1" dirty="0"/>
              <a:t>(</a:t>
            </a:r>
            <a:r>
              <a:rPr lang="en-US" sz="2600" dirty="0"/>
              <a:t>Sec 415(b) of the FD&amp;C Act) under certain circumstances:</a:t>
            </a:r>
          </a:p>
          <a:p>
            <a:pPr marL="0" indent="0">
              <a:buNone/>
            </a:pPr>
            <a:r>
              <a:rPr lang="en-US" sz="2400" dirty="0"/>
              <a:t>	-</a:t>
            </a:r>
            <a:r>
              <a:rPr lang="en-US" sz="2200" dirty="0"/>
              <a:t>If there is a reasonable probability of causing serious 			adverse health consequences or death to humans and 			animals (SAHCODHA)</a:t>
            </a:r>
          </a:p>
          <a:p>
            <a:pPr marL="0" indent="0">
              <a:buNone/>
            </a:pPr>
            <a:r>
              <a:rPr lang="en-US" sz="2200" dirty="0"/>
              <a:t>	-FDA will also cancel the registration if the facility 				registration has expired and company has failed to renew.</a:t>
            </a:r>
          </a:p>
          <a:p>
            <a:r>
              <a:rPr lang="en-US" sz="2600" dirty="0"/>
              <a:t>A suspended firm cannot import or export or otherwise introduce food from the facility into interstate commerce in the United States.</a:t>
            </a:r>
          </a:p>
          <a:p>
            <a:r>
              <a:rPr lang="en-US" sz="2600" dirty="0"/>
              <a:t>If suspended, an article of food being imported will be held at port and may not be delivered to the importer, owner or consignee. </a:t>
            </a:r>
          </a:p>
          <a:p>
            <a:endParaRPr lang="en-US" dirty="0"/>
          </a:p>
          <a:p>
            <a:endParaRPr lang="en-US" dirty="0"/>
          </a:p>
        </p:txBody>
      </p:sp>
    </p:spTree>
    <p:extLst>
      <p:ext uri="{BB962C8B-B14F-4D97-AF65-F5344CB8AC3E}">
        <p14:creationId xmlns:p14="http://schemas.microsoft.com/office/powerpoint/2010/main" val="4113835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4170</TotalTime>
  <Words>1568</Words>
  <Application>Microsoft Office PowerPoint</Application>
  <PresentationFormat>On-screen Show (4:3)</PresentationFormat>
  <Paragraphs>166</Paragraphs>
  <Slides>18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Calibri Light</vt:lpstr>
      <vt:lpstr>Helvetica</vt:lpstr>
      <vt:lpstr>Wingdings</vt:lpstr>
      <vt:lpstr>Office Theme</vt:lpstr>
      <vt:lpstr> Food Facility Registration and Exemption Requirements Sec 415 of the FD&amp;C Act  </vt:lpstr>
      <vt:lpstr>Registration of Food Facilities Under the Public Health Security and Bioterrorism Preparedness and Response Act of 2002 (the Bioterrorism Act)</vt:lpstr>
      <vt:lpstr>Who Must Register?</vt:lpstr>
      <vt:lpstr>FSMA and Food Facility Registration</vt:lpstr>
      <vt:lpstr>FSMA Registration Requirements  </vt:lpstr>
      <vt:lpstr>Additional registration for certain commodities</vt:lpstr>
      <vt:lpstr>FDA Enforcement Policy</vt:lpstr>
      <vt:lpstr>Compliance Actions</vt:lpstr>
      <vt:lpstr>Compliance Actions: Registration Cancellations</vt:lpstr>
      <vt:lpstr>Who is Exempt from Registration?</vt:lpstr>
      <vt:lpstr>*Amendment to Retail Food Establishment Definition</vt:lpstr>
      <vt:lpstr>*Home Based Business Exemption (Cottage Food Law)</vt:lpstr>
      <vt:lpstr>What am I NOT allowed to sell under Cottage Food laws?</vt:lpstr>
      <vt:lpstr>Homebased Businesses continued: </vt:lpstr>
      <vt:lpstr>Facilities that are NOT exempt from FDA registration</vt:lpstr>
      <vt:lpstr>Qualified Facility Attestation</vt:lpstr>
      <vt:lpstr>Resources and Contacts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Facility Registration</dc:title>
  <dc:creator>Montalvo, Beira</dc:creator>
  <cp:lastModifiedBy>Kennedy, Laura</cp:lastModifiedBy>
  <cp:revision>90</cp:revision>
  <dcterms:created xsi:type="dcterms:W3CDTF">2020-11-16T07:47:45Z</dcterms:created>
  <dcterms:modified xsi:type="dcterms:W3CDTF">2021-03-08T14:57:17Z</dcterms:modified>
</cp:coreProperties>
</file>