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1"/>
  </p:notesMasterIdLst>
  <p:handoutMasterIdLst>
    <p:handoutMasterId r:id="rId32"/>
  </p:handoutMasterIdLst>
  <p:sldIdLst>
    <p:sldId id="256" r:id="rId6"/>
    <p:sldId id="266" r:id="rId7"/>
    <p:sldId id="275" r:id="rId8"/>
    <p:sldId id="274" r:id="rId9"/>
    <p:sldId id="285" r:id="rId10"/>
    <p:sldId id="271" r:id="rId11"/>
    <p:sldId id="286" r:id="rId12"/>
    <p:sldId id="287" r:id="rId13"/>
    <p:sldId id="288" r:id="rId14"/>
    <p:sldId id="289" r:id="rId15"/>
    <p:sldId id="273" r:id="rId16"/>
    <p:sldId id="279" r:id="rId17"/>
    <p:sldId id="280" r:id="rId18"/>
    <p:sldId id="281" r:id="rId19"/>
    <p:sldId id="282" r:id="rId20"/>
    <p:sldId id="268" r:id="rId21"/>
    <p:sldId id="269" r:id="rId22"/>
    <p:sldId id="270" r:id="rId23"/>
    <p:sldId id="272" r:id="rId24"/>
    <p:sldId id="276" r:id="rId25"/>
    <p:sldId id="278" r:id="rId26"/>
    <p:sldId id="284" r:id="rId27"/>
    <p:sldId id="277" r:id="rId28"/>
    <p:sldId id="283" r:id="rId29"/>
    <p:sldId id="265"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os, Shelly" initials="SAR" lastIdx="4" clrIdx="0"/>
  <p:cmAuthor id="2" name="Rios, Shelly" initials="RS" lastIdx="17" clrIdx="1">
    <p:extLst>
      <p:ext uri="{19B8F6BF-5375-455C-9EA6-DF929625EA0E}">
        <p15:presenceInfo xmlns:p15="http://schemas.microsoft.com/office/powerpoint/2012/main" userId="S-1-5-21-1078081533-606747145-839522115-176760" providerId="AD"/>
      </p:ext>
    </p:extLst>
  </p:cmAuthor>
  <p:cmAuthor id="3" name="Reihing, Brenda L" initials="RBL" lastIdx="8" clrIdx="2">
    <p:extLst>
      <p:ext uri="{19B8F6BF-5375-455C-9EA6-DF929625EA0E}">
        <p15:presenceInfo xmlns:p15="http://schemas.microsoft.com/office/powerpoint/2012/main" userId="S-1-5-21-1078081533-606747145-839522115-4219" providerId="AD"/>
      </p:ext>
    </p:extLst>
  </p:cmAuthor>
  <p:cmAuthor id="4" name="Nicoli, Alison" initials="NA" lastIdx="3" clrIdx="3">
    <p:extLst>
      <p:ext uri="{19B8F6BF-5375-455C-9EA6-DF929625EA0E}">
        <p15:presenceInfo xmlns:p15="http://schemas.microsoft.com/office/powerpoint/2012/main" userId="S-1-5-21-1078081533-606747145-839522115-131971" providerId="AD"/>
      </p:ext>
    </p:extLst>
  </p:cmAuthor>
  <p:cmAuthor id="5" name="Mata, Selina" initials="MS" lastIdx="3" clrIdx="4">
    <p:extLst>
      <p:ext uri="{19B8F6BF-5375-455C-9EA6-DF929625EA0E}">
        <p15:presenceInfo xmlns:p15="http://schemas.microsoft.com/office/powerpoint/2012/main" userId="S::Selina.Mata@fda.gov::e5a10089-3569-4fe4-b5d4-224af23cf3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62986" autoAdjust="0"/>
  </p:normalViewPr>
  <p:slideViewPr>
    <p:cSldViewPr snapToGrid="0" snapToObjects="1">
      <p:cViewPr varScale="1">
        <p:scale>
          <a:sx n="72" d="100"/>
          <a:sy n="72" d="100"/>
        </p:scale>
        <p:origin x="2322"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87" d="100"/>
          <a:sy n="87" d="100"/>
        </p:scale>
        <p:origin x="298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ehnert, Cathy" userId="23b6521b-8492-4238-a77e-7836aa2e0790" providerId="ADAL" clId="{67D5DBDA-3313-4E89-9391-237C4FB9B4C3}"/>
    <pc:docChg chg="modSld">
      <pc:chgData name="Groehnert, Cathy" userId="23b6521b-8492-4238-a77e-7836aa2e0790" providerId="ADAL" clId="{67D5DBDA-3313-4E89-9391-237C4FB9B4C3}" dt="2021-03-12T15:47:14.649" v="16" actId="6549"/>
      <pc:docMkLst>
        <pc:docMk/>
      </pc:docMkLst>
      <pc:sldChg chg="modNotesTx">
        <pc:chgData name="Groehnert, Cathy" userId="23b6521b-8492-4238-a77e-7836aa2e0790" providerId="ADAL" clId="{67D5DBDA-3313-4E89-9391-237C4FB9B4C3}" dt="2021-03-12T15:43:04.689" v="0" actId="6549"/>
        <pc:sldMkLst>
          <pc:docMk/>
          <pc:sldMk cId="424300043" sldId="266"/>
        </pc:sldMkLst>
      </pc:sldChg>
      <pc:sldChg chg="modNotesTx">
        <pc:chgData name="Groehnert, Cathy" userId="23b6521b-8492-4238-a77e-7836aa2e0790" providerId="ADAL" clId="{67D5DBDA-3313-4E89-9391-237C4FB9B4C3}" dt="2021-03-12T15:46:29.548" v="10" actId="6549"/>
        <pc:sldMkLst>
          <pc:docMk/>
          <pc:sldMk cId="296052303" sldId="268"/>
        </pc:sldMkLst>
      </pc:sldChg>
      <pc:sldChg chg="modNotesTx">
        <pc:chgData name="Groehnert, Cathy" userId="23b6521b-8492-4238-a77e-7836aa2e0790" providerId="ADAL" clId="{67D5DBDA-3313-4E89-9391-237C4FB9B4C3}" dt="2021-03-12T15:46:37.204" v="11" actId="6549"/>
        <pc:sldMkLst>
          <pc:docMk/>
          <pc:sldMk cId="3834967399" sldId="269"/>
        </pc:sldMkLst>
      </pc:sldChg>
      <pc:sldChg chg="modNotesTx">
        <pc:chgData name="Groehnert, Cathy" userId="23b6521b-8492-4238-a77e-7836aa2e0790" providerId="ADAL" clId="{67D5DBDA-3313-4E89-9391-237C4FB9B4C3}" dt="2021-03-12T15:46:47.331" v="12" actId="6549"/>
        <pc:sldMkLst>
          <pc:docMk/>
          <pc:sldMk cId="451980295" sldId="270"/>
        </pc:sldMkLst>
      </pc:sldChg>
      <pc:sldChg chg="modNotesTx">
        <pc:chgData name="Groehnert, Cathy" userId="23b6521b-8492-4238-a77e-7836aa2e0790" providerId="ADAL" clId="{67D5DBDA-3313-4E89-9391-237C4FB9B4C3}" dt="2021-03-12T15:45:36.113" v="3" actId="6549"/>
        <pc:sldMkLst>
          <pc:docMk/>
          <pc:sldMk cId="418577795" sldId="271"/>
        </pc:sldMkLst>
      </pc:sldChg>
      <pc:sldChg chg="modNotesTx">
        <pc:chgData name="Groehnert, Cathy" userId="23b6521b-8492-4238-a77e-7836aa2e0790" providerId="ADAL" clId="{67D5DBDA-3313-4E89-9391-237C4FB9B4C3}" dt="2021-03-12T15:46:53.564" v="13" actId="6549"/>
        <pc:sldMkLst>
          <pc:docMk/>
          <pc:sldMk cId="3993499966" sldId="272"/>
        </pc:sldMkLst>
      </pc:sldChg>
      <pc:sldChg chg="modNotesTx">
        <pc:chgData name="Groehnert, Cathy" userId="23b6521b-8492-4238-a77e-7836aa2e0790" providerId="ADAL" clId="{67D5DBDA-3313-4E89-9391-237C4FB9B4C3}" dt="2021-03-12T15:46:12.925" v="8" actId="6549"/>
        <pc:sldMkLst>
          <pc:docMk/>
          <pc:sldMk cId="2633580592" sldId="273"/>
        </pc:sldMkLst>
      </pc:sldChg>
      <pc:sldChg chg="modNotesTx">
        <pc:chgData name="Groehnert, Cathy" userId="23b6521b-8492-4238-a77e-7836aa2e0790" providerId="ADAL" clId="{67D5DBDA-3313-4E89-9391-237C4FB9B4C3}" dt="2021-03-12T15:45:22.641" v="1" actId="6549"/>
        <pc:sldMkLst>
          <pc:docMk/>
          <pc:sldMk cId="1254292772" sldId="274"/>
        </pc:sldMkLst>
      </pc:sldChg>
      <pc:sldChg chg="modNotesTx">
        <pc:chgData name="Groehnert, Cathy" userId="23b6521b-8492-4238-a77e-7836aa2e0790" providerId="ADAL" clId="{67D5DBDA-3313-4E89-9391-237C4FB9B4C3}" dt="2021-03-12T15:46:59.936" v="14" actId="6549"/>
        <pc:sldMkLst>
          <pc:docMk/>
          <pc:sldMk cId="82882472" sldId="276"/>
        </pc:sldMkLst>
      </pc:sldChg>
      <pc:sldChg chg="modNotesTx">
        <pc:chgData name="Groehnert, Cathy" userId="23b6521b-8492-4238-a77e-7836aa2e0790" providerId="ADAL" clId="{67D5DBDA-3313-4E89-9391-237C4FB9B4C3}" dt="2021-03-12T15:47:14.649" v="16" actId="6549"/>
        <pc:sldMkLst>
          <pc:docMk/>
          <pc:sldMk cId="3082705184" sldId="277"/>
        </pc:sldMkLst>
      </pc:sldChg>
      <pc:sldChg chg="modNotesTx">
        <pc:chgData name="Groehnert, Cathy" userId="23b6521b-8492-4238-a77e-7836aa2e0790" providerId="ADAL" clId="{67D5DBDA-3313-4E89-9391-237C4FB9B4C3}" dt="2021-03-12T15:47:07.217" v="15" actId="6549"/>
        <pc:sldMkLst>
          <pc:docMk/>
          <pc:sldMk cId="3917699225" sldId="278"/>
        </pc:sldMkLst>
      </pc:sldChg>
      <pc:sldChg chg="modNotesTx">
        <pc:chgData name="Groehnert, Cathy" userId="23b6521b-8492-4238-a77e-7836aa2e0790" providerId="ADAL" clId="{67D5DBDA-3313-4E89-9391-237C4FB9B4C3}" dt="2021-03-12T15:46:19.577" v="9" actId="6549"/>
        <pc:sldMkLst>
          <pc:docMk/>
          <pc:sldMk cId="1149179289" sldId="279"/>
        </pc:sldMkLst>
      </pc:sldChg>
      <pc:sldChg chg="modNotesTx">
        <pc:chgData name="Groehnert, Cathy" userId="23b6521b-8492-4238-a77e-7836aa2e0790" providerId="ADAL" clId="{67D5DBDA-3313-4E89-9391-237C4FB9B4C3}" dt="2021-03-12T15:45:28.487" v="2" actId="6549"/>
        <pc:sldMkLst>
          <pc:docMk/>
          <pc:sldMk cId="1342801906" sldId="285"/>
        </pc:sldMkLst>
      </pc:sldChg>
      <pc:sldChg chg="modNotesTx">
        <pc:chgData name="Groehnert, Cathy" userId="23b6521b-8492-4238-a77e-7836aa2e0790" providerId="ADAL" clId="{67D5DBDA-3313-4E89-9391-237C4FB9B4C3}" dt="2021-03-12T15:45:43.261" v="4" actId="6549"/>
        <pc:sldMkLst>
          <pc:docMk/>
          <pc:sldMk cId="4213879093" sldId="286"/>
        </pc:sldMkLst>
      </pc:sldChg>
      <pc:sldChg chg="modNotesTx">
        <pc:chgData name="Groehnert, Cathy" userId="23b6521b-8492-4238-a77e-7836aa2e0790" providerId="ADAL" clId="{67D5DBDA-3313-4E89-9391-237C4FB9B4C3}" dt="2021-03-12T15:45:50.583" v="5" actId="6549"/>
        <pc:sldMkLst>
          <pc:docMk/>
          <pc:sldMk cId="1051712124" sldId="287"/>
        </pc:sldMkLst>
      </pc:sldChg>
      <pc:sldChg chg="modNotesTx">
        <pc:chgData name="Groehnert, Cathy" userId="23b6521b-8492-4238-a77e-7836aa2e0790" providerId="ADAL" clId="{67D5DBDA-3313-4E89-9391-237C4FB9B4C3}" dt="2021-03-12T15:45:59.410" v="6" actId="6549"/>
        <pc:sldMkLst>
          <pc:docMk/>
          <pc:sldMk cId="2637716150" sldId="28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08-10T13:16:55.804" idx="3">
    <p:pos x="5564" y="645"/>
    <p:text>I added a modified requirements slide just so that the presenter can go over the sections of the reg that cover the modfiied requirements such as VSI and DS.  If presenter does not want the information, they can surely make verbal mention of the modified requirements when presenting the standard requirements.  I do understand its alot of info.</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DE38DA-CD5F-4AFA-BA9D-9C8B6EEBA3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026F63-63E4-4C4D-8AC9-E74CBF6F4C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2B670F-8697-45A1-AE87-ABF87A16E143}" type="datetimeFigureOut">
              <a:rPr lang="en-US" smtClean="0"/>
              <a:t>3/12/2021</a:t>
            </a:fld>
            <a:endParaRPr lang="en-US"/>
          </a:p>
        </p:txBody>
      </p:sp>
      <p:sp>
        <p:nvSpPr>
          <p:cNvPr id="4" name="Footer Placeholder 3">
            <a:extLst>
              <a:ext uri="{FF2B5EF4-FFF2-40B4-BE49-F238E27FC236}">
                <a16:creationId xmlns:a16="http://schemas.microsoft.com/office/drawing/2014/main" id="{85EB8112-3F3F-4B1F-A0B3-AC4239AE8A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001CF9-F770-4782-9A87-7A17A1E151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0E7AC0-E08B-497D-8234-68C6D81FCEDE}" type="slidenum">
              <a:rPr lang="en-US" smtClean="0"/>
              <a:t>‹#›</a:t>
            </a:fld>
            <a:endParaRPr lang="en-US"/>
          </a:p>
        </p:txBody>
      </p:sp>
    </p:spTree>
    <p:extLst>
      <p:ext uri="{BB962C8B-B14F-4D97-AF65-F5344CB8AC3E}">
        <p14:creationId xmlns:p14="http://schemas.microsoft.com/office/powerpoint/2010/main" val="4251312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C9BDF-361E-43A5-A103-7963E6253F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B20EDC2-ED58-4BBD-AFF7-9C33E889E6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9170BA-202E-4E31-8791-EECD52745749}" type="datetimeFigureOut">
              <a:rPr lang="en-US"/>
              <a:pPr>
                <a:defRPr/>
              </a:pPr>
              <a:t>3/12/2021</a:t>
            </a:fld>
            <a:endParaRPr lang="en-US"/>
          </a:p>
        </p:txBody>
      </p:sp>
      <p:sp>
        <p:nvSpPr>
          <p:cNvPr id="4" name="Slide Image Placeholder 3">
            <a:extLst>
              <a:ext uri="{FF2B5EF4-FFF2-40B4-BE49-F238E27FC236}">
                <a16:creationId xmlns:a16="http://schemas.microsoft.com/office/drawing/2014/main" id="{5026EA4D-9D84-4798-BA3D-4DFCEFE3C1B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72A4180-3AF4-46DC-9A18-528A1E8AF9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AD5DAA2-C163-4FB3-8083-3DBABAF9801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5B3A1C2-4E5E-43D0-8D46-E8F542582AD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07B1511-6BAA-4DFC-AC74-61B99A0CD32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a:t>
            </a:fld>
            <a:endParaRPr lang="en-US" altLang="en-US"/>
          </a:p>
        </p:txBody>
      </p:sp>
    </p:spTree>
    <p:extLst>
      <p:ext uri="{BB962C8B-B14F-4D97-AF65-F5344CB8AC3E}">
        <p14:creationId xmlns:p14="http://schemas.microsoft.com/office/powerpoint/2010/main" val="326014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10</a:t>
            </a:fld>
            <a:endParaRPr lang="en-US" altLang="en-US"/>
          </a:p>
        </p:txBody>
      </p:sp>
    </p:spTree>
    <p:extLst>
      <p:ext uri="{BB962C8B-B14F-4D97-AF65-F5344CB8AC3E}">
        <p14:creationId xmlns:p14="http://schemas.microsoft.com/office/powerpoint/2010/main" val="187584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11</a:t>
            </a:fld>
            <a:endParaRPr lang="en-US" altLang="en-US"/>
          </a:p>
        </p:txBody>
      </p:sp>
    </p:spTree>
    <p:extLst>
      <p:ext uri="{BB962C8B-B14F-4D97-AF65-F5344CB8AC3E}">
        <p14:creationId xmlns:p14="http://schemas.microsoft.com/office/powerpoint/2010/main" val="178123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12</a:t>
            </a:fld>
            <a:endParaRPr lang="en-US" altLang="en-US"/>
          </a:p>
        </p:txBody>
      </p:sp>
    </p:spTree>
    <p:extLst>
      <p:ext uri="{BB962C8B-B14F-4D97-AF65-F5344CB8AC3E}">
        <p14:creationId xmlns:p14="http://schemas.microsoft.com/office/powerpoint/2010/main" val="367737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13</a:t>
            </a:fld>
            <a:endParaRPr lang="en-US" altLang="en-US"/>
          </a:p>
        </p:txBody>
      </p:sp>
    </p:spTree>
    <p:extLst>
      <p:ext uri="{BB962C8B-B14F-4D97-AF65-F5344CB8AC3E}">
        <p14:creationId xmlns:p14="http://schemas.microsoft.com/office/powerpoint/2010/main" val="236982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14</a:t>
            </a:fld>
            <a:endParaRPr lang="en-US" altLang="en-US"/>
          </a:p>
        </p:txBody>
      </p:sp>
    </p:spTree>
    <p:extLst>
      <p:ext uri="{BB962C8B-B14F-4D97-AF65-F5344CB8AC3E}">
        <p14:creationId xmlns:p14="http://schemas.microsoft.com/office/powerpoint/2010/main" val="37022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15</a:t>
            </a:fld>
            <a:endParaRPr lang="en-US" altLang="en-US"/>
          </a:p>
        </p:txBody>
      </p:sp>
    </p:spTree>
    <p:extLst>
      <p:ext uri="{BB962C8B-B14F-4D97-AF65-F5344CB8AC3E}">
        <p14:creationId xmlns:p14="http://schemas.microsoft.com/office/powerpoint/2010/main" val="43064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panose="02070309020205020404" pitchFamily="49" charset="0"/>
              <a:buChar char="o"/>
            </a:pPr>
            <a:endParaRPr lang="en-US" sz="11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16</a:t>
            </a:fld>
            <a:endParaRPr lang="en-US" altLang="en-US"/>
          </a:p>
        </p:txBody>
      </p:sp>
    </p:spTree>
    <p:extLst>
      <p:ext uri="{BB962C8B-B14F-4D97-AF65-F5344CB8AC3E}">
        <p14:creationId xmlns:p14="http://schemas.microsoft.com/office/powerpoint/2010/main" val="2799591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17</a:t>
            </a:fld>
            <a:endParaRPr lang="en-US" altLang="en-US"/>
          </a:p>
        </p:txBody>
      </p:sp>
    </p:spTree>
    <p:extLst>
      <p:ext uri="{BB962C8B-B14F-4D97-AF65-F5344CB8AC3E}">
        <p14:creationId xmlns:p14="http://schemas.microsoft.com/office/powerpoint/2010/main" val="69025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18</a:t>
            </a:fld>
            <a:endParaRPr lang="en-US" altLang="en-US"/>
          </a:p>
        </p:txBody>
      </p:sp>
    </p:spTree>
    <p:extLst>
      <p:ext uri="{BB962C8B-B14F-4D97-AF65-F5344CB8AC3E}">
        <p14:creationId xmlns:p14="http://schemas.microsoft.com/office/powerpoint/2010/main" val="22624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19</a:t>
            </a:fld>
            <a:endParaRPr lang="en-US" altLang="en-US"/>
          </a:p>
        </p:txBody>
      </p:sp>
    </p:spTree>
    <p:extLst>
      <p:ext uri="{BB962C8B-B14F-4D97-AF65-F5344CB8AC3E}">
        <p14:creationId xmlns:p14="http://schemas.microsoft.com/office/powerpoint/2010/main" val="357889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a:t>
            </a:fld>
            <a:endParaRPr lang="en-US" altLang="en-US"/>
          </a:p>
        </p:txBody>
      </p:sp>
    </p:spTree>
    <p:extLst>
      <p:ext uri="{BB962C8B-B14F-4D97-AF65-F5344CB8AC3E}">
        <p14:creationId xmlns:p14="http://schemas.microsoft.com/office/powerpoint/2010/main" val="324286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20</a:t>
            </a:fld>
            <a:endParaRPr lang="en-US" altLang="en-US"/>
          </a:p>
        </p:txBody>
      </p:sp>
    </p:spTree>
    <p:extLst>
      <p:ext uri="{BB962C8B-B14F-4D97-AF65-F5344CB8AC3E}">
        <p14:creationId xmlns:p14="http://schemas.microsoft.com/office/powerpoint/2010/main" val="377323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21</a:t>
            </a:fld>
            <a:endParaRPr lang="en-US" altLang="en-US"/>
          </a:p>
        </p:txBody>
      </p:sp>
    </p:spTree>
    <p:extLst>
      <p:ext uri="{BB962C8B-B14F-4D97-AF65-F5344CB8AC3E}">
        <p14:creationId xmlns:p14="http://schemas.microsoft.com/office/powerpoint/2010/main" val="1245783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23</a:t>
            </a:fld>
            <a:endParaRPr lang="en-US" altLang="en-US"/>
          </a:p>
        </p:txBody>
      </p:sp>
    </p:spTree>
    <p:extLst>
      <p:ext uri="{BB962C8B-B14F-4D97-AF65-F5344CB8AC3E}">
        <p14:creationId xmlns:p14="http://schemas.microsoft.com/office/powerpoint/2010/main" val="282618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24</a:t>
            </a:fld>
            <a:endParaRPr lang="en-US" altLang="en-US"/>
          </a:p>
        </p:txBody>
      </p:sp>
    </p:spTree>
    <p:extLst>
      <p:ext uri="{BB962C8B-B14F-4D97-AF65-F5344CB8AC3E}">
        <p14:creationId xmlns:p14="http://schemas.microsoft.com/office/powerpoint/2010/main" val="1472801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25</a:t>
            </a:fld>
            <a:endParaRPr lang="en-US" altLang="en-US"/>
          </a:p>
        </p:txBody>
      </p:sp>
    </p:spTree>
    <p:extLst>
      <p:ext uri="{BB962C8B-B14F-4D97-AF65-F5344CB8AC3E}">
        <p14:creationId xmlns:p14="http://schemas.microsoft.com/office/powerpoint/2010/main" val="370868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3</a:t>
            </a:fld>
            <a:endParaRPr lang="en-US" altLang="en-US"/>
          </a:p>
        </p:txBody>
      </p:sp>
    </p:spTree>
    <p:extLst>
      <p:ext uri="{BB962C8B-B14F-4D97-AF65-F5344CB8AC3E}">
        <p14:creationId xmlns:p14="http://schemas.microsoft.com/office/powerpoint/2010/main" val="5728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4</a:t>
            </a:fld>
            <a:endParaRPr lang="en-US" altLang="en-US"/>
          </a:p>
        </p:txBody>
      </p:sp>
    </p:spTree>
    <p:extLst>
      <p:ext uri="{BB962C8B-B14F-4D97-AF65-F5344CB8AC3E}">
        <p14:creationId xmlns:p14="http://schemas.microsoft.com/office/powerpoint/2010/main" val="99320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5</a:t>
            </a:fld>
            <a:endParaRPr lang="en-US" altLang="en-US"/>
          </a:p>
        </p:txBody>
      </p:sp>
    </p:spTree>
    <p:extLst>
      <p:ext uri="{BB962C8B-B14F-4D97-AF65-F5344CB8AC3E}">
        <p14:creationId xmlns:p14="http://schemas.microsoft.com/office/powerpoint/2010/main" val="864215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6</a:t>
            </a:fld>
            <a:endParaRPr lang="en-US" altLang="en-US"/>
          </a:p>
        </p:txBody>
      </p:sp>
    </p:spTree>
    <p:extLst>
      <p:ext uri="{BB962C8B-B14F-4D97-AF65-F5344CB8AC3E}">
        <p14:creationId xmlns:p14="http://schemas.microsoft.com/office/powerpoint/2010/main" val="292644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7</a:t>
            </a:fld>
            <a:endParaRPr lang="en-US" altLang="en-US"/>
          </a:p>
        </p:txBody>
      </p:sp>
    </p:spTree>
    <p:extLst>
      <p:ext uri="{BB962C8B-B14F-4D97-AF65-F5344CB8AC3E}">
        <p14:creationId xmlns:p14="http://schemas.microsoft.com/office/powerpoint/2010/main" val="312645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8</a:t>
            </a:fld>
            <a:endParaRPr lang="en-US" altLang="en-US"/>
          </a:p>
        </p:txBody>
      </p:sp>
    </p:spTree>
    <p:extLst>
      <p:ext uri="{BB962C8B-B14F-4D97-AF65-F5344CB8AC3E}">
        <p14:creationId xmlns:p14="http://schemas.microsoft.com/office/powerpoint/2010/main" val="55284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B1511-6BAA-4DFC-AC74-61B99A0CD326}" type="slidenum">
              <a:rPr lang="en-US" altLang="en-US" smtClean="0"/>
              <a:pPr/>
              <a:t>9</a:t>
            </a:fld>
            <a:endParaRPr lang="en-US" altLang="en-US"/>
          </a:p>
        </p:txBody>
      </p:sp>
    </p:spTree>
    <p:extLst>
      <p:ext uri="{BB962C8B-B14F-4D97-AF65-F5344CB8AC3E}">
        <p14:creationId xmlns:p14="http://schemas.microsoft.com/office/powerpoint/2010/main" val="147039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B9F11F5-960D-4D3D-ABFA-5F20894CF6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25" y="217488"/>
            <a:ext cx="28289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D05AACE-F8B4-4732-8BF0-606A6E3A2748}"/>
              </a:ext>
            </a:extLst>
          </p:cNvPr>
          <p:cNvSpPr>
            <a:spLocks noGrp="1"/>
          </p:cNvSpPr>
          <p:nvPr>
            <p:ph type="dt" sz="half" idx="10"/>
          </p:nvPr>
        </p:nvSpPr>
        <p:spPr>
          <a:xfrm>
            <a:off x="3773488" y="6354763"/>
            <a:ext cx="2133600" cy="365125"/>
          </a:xfrm>
        </p:spPr>
        <p:txBody>
          <a:bodyPr/>
          <a:lstStyle>
            <a:lvl1pPr>
              <a:defRPr/>
            </a:lvl1pPr>
          </a:lstStyle>
          <a:p>
            <a:pPr>
              <a:defRPr/>
            </a:pPr>
            <a:fld id="{F17AC453-BE7E-4675-975C-2E12C5A22E91}" type="datetimeFigureOut">
              <a:rPr lang="en-US"/>
              <a:pPr>
                <a:defRPr/>
              </a:pPr>
              <a:t>3/12/2021</a:t>
            </a:fld>
            <a:endParaRPr lang="en-US" dirty="0"/>
          </a:p>
        </p:txBody>
      </p:sp>
      <p:sp>
        <p:nvSpPr>
          <p:cNvPr id="6" name="Footer Placeholder 4">
            <a:extLst>
              <a:ext uri="{FF2B5EF4-FFF2-40B4-BE49-F238E27FC236}">
                <a16:creationId xmlns:a16="http://schemas.microsoft.com/office/drawing/2014/main" id="{17221F1C-EA58-4F44-A794-182546838ECA}"/>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98882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4ADA4E61-F3F2-4399-9FAF-7A1BB4907A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0863" y="5353050"/>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85449F-2470-406F-8089-D2397739804A}"/>
              </a:ext>
            </a:extLst>
          </p:cNvPr>
          <p:cNvSpPr txBox="1">
            <a:spLocks noChangeArrowheads="1"/>
          </p:cNvSpPr>
          <p:nvPr userDrawn="1"/>
        </p:nvSpPr>
        <p:spPr bwMode="auto">
          <a:xfrm rot="5400000">
            <a:off x="117475" y="63769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24C0DAD-E482-468F-BD36-3E05064AB716}"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1851BF7-D271-445D-8153-04BB8213B77D}"/>
              </a:ext>
            </a:extLst>
          </p:cNvPr>
          <p:cNvSpPr>
            <a:spLocks noGrp="1"/>
          </p:cNvSpPr>
          <p:nvPr>
            <p:ph type="dt" sz="half" idx="10"/>
          </p:nvPr>
        </p:nvSpPr>
        <p:spPr>
          <a:xfrm>
            <a:off x="3556000" y="6356350"/>
            <a:ext cx="2133600" cy="365125"/>
          </a:xfrm>
        </p:spPr>
        <p:txBody>
          <a:bodyPr/>
          <a:lstStyle>
            <a:lvl1pPr>
              <a:defRPr/>
            </a:lvl1pPr>
          </a:lstStyle>
          <a:p>
            <a:pPr>
              <a:defRPr/>
            </a:pPr>
            <a:fld id="{1A0BF2C8-0E00-48AA-93D0-2937CE511011}" type="datetimeFigureOut">
              <a:rPr lang="en-US"/>
              <a:pPr>
                <a:defRPr/>
              </a:pPr>
              <a:t>3/12/2021</a:t>
            </a:fld>
            <a:endParaRPr lang="en-US"/>
          </a:p>
        </p:txBody>
      </p:sp>
      <p:sp>
        <p:nvSpPr>
          <p:cNvPr id="7" name="Footer Placeholder 4">
            <a:extLst>
              <a:ext uri="{FF2B5EF4-FFF2-40B4-BE49-F238E27FC236}">
                <a16:creationId xmlns:a16="http://schemas.microsoft.com/office/drawing/2014/main" id="{81ED46A7-0684-4D34-A141-B8DBE4655457}"/>
              </a:ext>
            </a:extLst>
          </p:cNvPr>
          <p:cNvSpPr>
            <a:spLocks noGrp="1"/>
          </p:cNvSpPr>
          <p:nvPr>
            <p:ph type="ftr" sz="quarter" idx="11"/>
          </p:nvPr>
        </p:nvSpPr>
        <p:spPr>
          <a:xfrm rot="5400000">
            <a:off x="-1162049" y="145097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35988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A89D300C-F9CE-46CF-AC36-19A927AF7F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8163" y="5368925"/>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C079C81-8313-42CC-A2A6-1CCB398EC88E}"/>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48C959E-19E7-46C3-AAF6-6E299F3DC947}"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2A86E841-A239-412D-AF29-39795F5483DB}"/>
              </a:ext>
            </a:extLst>
          </p:cNvPr>
          <p:cNvSpPr>
            <a:spLocks noGrp="1"/>
          </p:cNvSpPr>
          <p:nvPr>
            <p:ph type="dt" sz="half" idx="10"/>
          </p:nvPr>
        </p:nvSpPr>
        <p:spPr>
          <a:xfrm>
            <a:off x="3500438" y="6354763"/>
            <a:ext cx="2133600" cy="365125"/>
          </a:xfrm>
        </p:spPr>
        <p:txBody>
          <a:bodyPr/>
          <a:lstStyle>
            <a:lvl1pPr>
              <a:defRPr/>
            </a:lvl1pPr>
          </a:lstStyle>
          <a:p>
            <a:pPr>
              <a:defRPr/>
            </a:pPr>
            <a:fld id="{3052672A-1020-4DE7-9ED8-D3CB4E78E5EE}" type="datetimeFigureOut">
              <a:rPr lang="en-US"/>
              <a:pPr>
                <a:defRPr/>
              </a:pPr>
              <a:t>3/12/2021</a:t>
            </a:fld>
            <a:endParaRPr lang="en-US"/>
          </a:p>
        </p:txBody>
      </p:sp>
      <p:sp>
        <p:nvSpPr>
          <p:cNvPr id="7" name="Footer Placeholder 4">
            <a:extLst>
              <a:ext uri="{FF2B5EF4-FFF2-40B4-BE49-F238E27FC236}">
                <a16:creationId xmlns:a16="http://schemas.microsoft.com/office/drawing/2014/main" id="{D224DCDB-643F-4E04-81E5-85B6E4BF274B}"/>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99547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FDA_B&amp;W_Primary_logo.jpg">
            <a:extLst>
              <a:ext uri="{FF2B5EF4-FFF2-40B4-BE49-F238E27FC236}">
                <a16:creationId xmlns:a16="http://schemas.microsoft.com/office/drawing/2014/main" id="{E0D88095-7CEE-40A4-8969-60FDCDDE4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300" y="2647950"/>
            <a:ext cx="419893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64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2EDA473D-9482-4AC7-B9B8-4C4CD23F8B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8D1C7F-8DF5-44A2-B452-B2D8551B68F7}"/>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4B8B01E-FF5B-46CE-B4B8-B05104E285AF}"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167941A5-2E4E-45F6-A9F5-7AE2F854522C}"/>
              </a:ext>
            </a:extLst>
          </p:cNvPr>
          <p:cNvSpPr>
            <a:spLocks noGrp="1"/>
          </p:cNvSpPr>
          <p:nvPr>
            <p:ph type="dt" sz="half" idx="10"/>
          </p:nvPr>
        </p:nvSpPr>
        <p:spPr>
          <a:xfrm>
            <a:off x="3676650" y="6375400"/>
            <a:ext cx="2133600" cy="365125"/>
          </a:xfrm>
        </p:spPr>
        <p:txBody>
          <a:bodyPr/>
          <a:lstStyle>
            <a:lvl1pPr algn="ctr">
              <a:defRPr/>
            </a:lvl1pPr>
          </a:lstStyle>
          <a:p>
            <a:pPr>
              <a:defRPr/>
            </a:pPr>
            <a:fld id="{6202CA96-0E12-4EA9-9737-F5F0D4E1C134}" type="datetimeFigureOut">
              <a:rPr lang="en-US"/>
              <a:pPr>
                <a:defRPr/>
              </a:pPr>
              <a:t>3/12/2021</a:t>
            </a:fld>
            <a:endParaRPr lang="en-US" dirty="0"/>
          </a:p>
        </p:txBody>
      </p:sp>
      <p:sp>
        <p:nvSpPr>
          <p:cNvPr id="7" name="Footer Placeholder 4">
            <a:extLst>
              <a:ext uri="{FF2B5EF4-FFF2-40B4-BE49-F238E27FC236}">
                <a16:creationId xmlns:a16="http://schemas.microsoft.com/office/drawing/2014/main" id="{E3981EB5-7F0A-4AF3-B502-4281D6B1AF00}"/>
              </a:ext>
            </a:extLst>
          </p:cNvPr>
          <p:cNvSpPr>
            <a:spLocks noGrp="1"/>
          </p:cNvSpPr>
          <p:nvPr>
            <p:ph type="ftr" sz="quarter" idx="11"/>
          </p:nvPr>
        </p:nvSpPr>
        <p:spPr>
          <a:xfrm>
            <a:off x="24765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416882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80618-CE8F-4496-A142-042E7333072B}"/>
              </a:ext>
            </a:extLst>
          </p:cNvPr>
          <p:cNvSpPr>
            <a:spLocks noGrp="1"/>
          </p:cNvSpPr>
          <p:nvPr>
            <p:ph type="dt" sz="half" idx="10"/>
          </p:nvPr>
        </p:nvSpPr>
        <p:spPr>
          <a:xfrm>
            <a:off x="3762375" y="6334125"/>
            <a:ext cx="2133600" cy="365125"/>
          </a:xfrm>
        </p:spPr>
        <p:txBody>
          <a:bodyPr/>
          <a:lstStyle>
            <a:lvl1pPr>
              <a:defRPr/>
            </a:lvl1pPr>
          </a:lstStyle>
          <a:p>
            <a:pPr>
              <a:defRPr/>
            </a:pPr>
            <a:fld id="{1E4F925D-1083-4F89-920F-B12356E20239}" type="datetimeFigureOut">
              <a:rPr lang="en-US"/>
              <a:pPr>
                <a:defRPr/>
              </a:pPr>
              <a:t>3/12/2021</a:t>
            </a:fld>
            <a:endParaRPr lang="en-US"/>
          </a:p>
        </p:txBody>
      </p:sp>
      <p:sp>
        <p:nvSpPr>
          <p:cNvPr id="3" name="Footer Placeholder 4">
            <a:extLst>
              <a:ext uri="{FF2B5EF4-FFF2-40B4-BE49-F238E27FC236}">
                <a16:creationId xmlns:a16="http://schemas.microsoft.com/office/drawing/2014/main" id="{920DB64A-2329-4A68-A806-5585A268CBC6}"/>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39964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DA_FullColor_Monogram.jpg">
            <a:extLst>
              <a:ext uri="{FF2B5EF4-FFF2-40B4-BE49-F238E27FC236}">
                <a16:creationId xmlns:a16="http://schemas.microsoft.com/office/drawing/2014/main" id="{CC1E9D44-6B0F-4C7F-A4BA-C84F8C4DFD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69875"/>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269ED59-81FE-4A5D-8816-8E0DB6AE64B8}"/>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DDBEBD56-FDDD-42AF-8D1F-534D6B8BF315}"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FAF64F19-9EDB-4366-8271-BC2A6FABD946}"/>
              </a:ext>
            </a:extLst>
          </p:cNvPr>
          <p:cNvSpPr>
            <a:spLocks noGrp="1"/>
          </p:cNvSpPr>
          <p:nvPr>
            <p:ph type="dt" sz="half" idx="10"/>
          </p:nvPr>
        </p:nvSpPr>
        <p:spPr>
          <a:xfrm>
            <a:off x="3609975" y="6350000"/>
            <a:ext cx="2133600" cy="365125"/>
          </a:xfrm>
        </p:spPr>
        <p:txBody>
          <a:bodyPr/>
          <a:lstStyle>
            <a:lvl1pPr>
              <a:defRPr/>
            </a:lvl1pPr>
          </a:lstStyle>
          <a:p>
            <a:pPr>
              <a:defRPr/>
            </a:pPr>
            <a:fld id="{C80B741B-3EBD-4A33-84D0-8E1BD6FE76A8}" type="datetimeFigureOut">
              <a:rPr lang="en-US"/>
              <a:pPr>
                <a:defRPr/>
              </a:pPr>
              <a:t>3/12/2021</a:t>
            </a:fld>
            <a:endParaRPr lang="en-US"/>
          </a:p>
        </p:txBody>
      </p:sp>
      <p:sp>
        <p:nvSpPr>
          <p:cNvPr id="7" name="Footer Placeholder 4">
            <a:extLst>
              <a:ext uri="{FF2B5EF4-FFF2-40B4-BE49-F238E27FC236}">
                <a16:creationId xmlns:a16="http://schemas.microsoft.com/office/drawing/2014/main" id="{B611F5F2-C267-40A2-92A7-03840C94EA20}"/>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38016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0DC8B3FC-DE0E-4848-9246-326CDECFD1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8067FD7-A136-48BD-B050-7D85F6565C88}"/>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1523550-A31F-4FC5-BE15-41EA5B67CE59}"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E4F51B6D-9D73-4C95-BBE1-0BC7B8341F10}"/>
              </a:ext>
            </a:extLst>
          </p:cNvPr>
          <p:cNvSpPr>
            <a:spLocks noGrp="1"/>
          </p:cNvSpPr>
          <p:nvPr>
            <p:ph type="dt" sz="half" idx="10"/>
          </p:nvPr>
        </p:nvSpPr>
        <p:spPr>
          <a:xfrm>
            <a:off x="3514725" y="6380163"/>
            <a:ext cx="2133600" cy="365125"/>
          </a:xfrm>
        </p:spPr>
        <p:txBody>
          <a:bodyPr/>
          <a:lstStyle>
            <a:lvl1pPr>
              <a:defRPr/>
            </a:lvl1pPr>
          </a:lstStyle>
          <a:p>
            <a:pPr>
              <a:defRPr/>
            </a:pPr>
            <a:fld id="{E0C9D3AB-7A37-4893-9987-17251428EEA0}" type="datetimeFigureOut">
              <a:rPr lang="en-US"/>
              <a:pPr>
                <a:defRPr/>
              </a:pPr>
              <a:t>3/12/2021</a:t>
            </a:fld>
            <a:endParaRPr lang="en-US"/>
          </a:p>
        </p:txBody>
      </p:sp>
      <p:sp>
        <p:nvSpPr>
          <p:cNvPr id="8" name="Footer Placeholder 4">
            <a:extLst>
              <a:ext uri="{FF2B5EF4-FFF2-40B4-BE49-F238E27FC236}">
                <a16:creationId xmlns:a16="http://schemas.microsoft.com/office/drawing/2014/main" id="{F90122A5-C382-48FB-B042-E92AC059961E}"/>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87838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DA_FullColor_Monogram.jpg">
            <a:extLst>
              <a:ext uri="{FF2B5EF4-FFF2-40B4-BE49-F238E27FC236}">
                <a16:creationId xmlns:a16="http://schemas.microsoft.com/office/drawing/2014/main" id="{4F04E350-3E48-4F84-BBD3-79ED448416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8C695F7-199A-4722-8FD6-4792F134D582}"/>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E900B82E-E145-4987-9A02-E746CF971ADD}"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F600F22D-CB39-48E3-AB32-C57A8D41261C}"/>
              </a:ext>
            </a:extLst>
          </p:cNvPr>
          <p:cNvSpPr>
            <a:spLocks noGrp="1"/>
          </p:cNvSpPr>
          <p:nvPr>
            <p:ph type="dt" sz="half" idx="10"/>
          </p:nvPr>
        </p:nvSpPr>
        <p:spPr>
          <a:xfrm>
            <a:off x="3886200" y="6384925"/>
            <a:ext cx="2133600" cy="365125"/>
          </a:xfrm>
        </p:spPr>
        <p:txBody>
          <a:bodyPr/>
          <a:lstStyle>
            <a:lvl1pPr>
              <a:defRPr/>
            </a:lvl1pPr>
          </a:lstStyle>
          <a:p>
            <a:pPr>
              <a:defRPr/>
            </a:pPr>
            <a:fld id="{166931B7-D382-4A55-9DEB-8FF947E51C0F}" type="datetimeFigureOut">
              <a:rPr lang="en-US"/>
              <a:pPr>
                <a:defRPr/>
              </a:pPr>
              <a:t>3/12/2021</a:t>
            </a:fld>
            <a:endParaRPr lang="en-US" dirty="0"/>
          </a:p>
        </p:txBody>
      </p:sp>
      <p:sp>
        <p:nvSpPr>
          <p:cNvPr id="10" name="Footer Placeholder 4">
            <a:extLst>
              <a:ext uri="{FF2B5EF4-FFF2-40B4-BE49-F238E27FC236}">
                <a16:creationId xmlns:a16="http://schemas.microsoft.com/office/drawing/2014/main" id="{077F456F-6310-4505-A738-60F0DFEF4BC2}"/>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27730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DA_FullColor_Monogram.jpg">
            <a:extLst>
              <a:ext uri="{FF2B5EF4-FFF2-40B4-BE49-F238E27FC236}">
                <a16:creationId xmlns:a16="http://schemas.microsoft.com/office/drawing/2014/main" id="{82F87365-07F8-4AAE-87B7-5343E4C0EB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0C558CA-E32F-460C-8D56-C6529FBFC9F8}"/>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DA6F06B3-91D8-4BCF-BBC0-5FABB5D62001}"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5" name="Date Placeholder 2">
            <a:extLst>
              <a:ext uri="{FF2B5EF4-FFF2-40B4-BE49-F238E27FC236}">
                <a16:creationId xmlns:a16="http://schemas.microsoft.com/office/drawing/2014/main" id="{5FCBB885-B906-44EA-B7E5-23212C7988D1}"/>
              </a:ext>
            </a:extLst>
          </p:cNvPr>
          <p:cNvSpPr>
            <a:spLocks noGrp="1"/>
          </p:cNvSpPr>
          <p:nvPr>
            <p:ph type="dt" sz="half" idx="10"/>
          </p:nvPr>
        </p:nvSpPr>
        <p:spPr>
          <a:xfrm>
            <a:off x="3595688" y="6391275"/>
            <a:ext cx="2133600" cy="365125"/>
          </a:xfrm>
        </p:spPr>
        <p:txBody>
          <a:bodyPr/>
          <a:lstStyle>
            <a:lvl1pPr>
              <a:defRPr/>
            </a:lvl1pPr>
          </a:lstStyle>
          <a:p>
            <a:pPr>
              <a:defRPr/>
            </a:pPr>
            <a:fld id="{177627E1-042C-457C-A3F7-6270B9D18253}" type="datetimeFigureOut">
              <a:rPr lang="en-US"/>
              <a:pPr>
                <a:defRPr/>
              </a:pPr>
              <a:t>3/12/2021</a:t>
            </a:fld>
            <a:endParaRPr lang="en-US"/>
          </a:p>
        </p:txBody>
      </p:sp>
      <p:sp>
        <p:nvSpPr>
          <p:cNvPr id="6" name="Footer Placeholder 4">
            <a:extLst>
              <a:ext uri="{FF2B5EF4-FFF2-40B4-BE49-F238E27FC236}">
                <a16:creationId xmlns:a16="http://schemas.microsoft.com/office/drawing/2014/main" id="{189A1E8F-E9D8-48D8-8E5D-D374D6B7DE70}"/>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16286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8C8C5E29-087F-4C7F-A93F-18CB1941B2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6657DC0-E0B2-422B-8E0A-E86009EB7BA8}"/>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84A3298-6CB4-4E33-A17F-C182358C42A6}"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37C21762-1A36-461E-9360-A586696296F4}"/>
              </a:ext>
            </a:extLst>
          </p:cNvPr>
          <p:cNvSpPr>
            <a:spLocks noGrp="1"/>
          </p:cNvSpPr>
          <p:nvPr>
            <p:ph type="dt" sz="half" idx="10"/>
          </p:nvPr>
        </p:nvSpPr>
        <p:spPr>
          <a:xfrm>
            <a:off x="3465513" y="6350000"/>
            <a:ext cx="2133600" cy="365125"/>
          </a:xfrm>
        </p:spPr>
        <p:txBody>
          <a:bodyPr/>
          <a:lstStyle>
            <a:lvl1pPr>
              <a:defRPr/>
            </a:lvl1pPr>
          </a:lstStyle>
          <a:p>
            <a:pPr>
              <a:defRPr/>
            </a:pPr>
            <a:fld id="{362AE3AB-36C5-46DC-8ECD-2BDC21129298}" type="datetimeFigureOut">
              <a:rPr lang="en-US"/>
              <a:pPr>
                <a:defRPr/>
              </a:pPr>
              <a:t>3/12/2021</a:t>
            </a:fld>
            <a:endParaRPr lang="en-US"/>
          </a:p>
        </p:txBody>
      </p:sp>
      <p:sp>
        <p:nvSpPr>
          <p:cNvPr id="8" name="Footer Placeholder 4">
            <a:extLst>
              <a:ext uri="{FF2B5EF4-FFF2-40B4-BE49-F238E27FC236}">
                <a16:creationId xmlns:a16="http://schemas.microsoft.com/office/drawing/2014/main" id="{AB161722-20F9-41BA-AE73-49FAC89F87AB}"/>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40584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DA_FullColor_Monogram.jpg">
            <a:extLst>
              <a:ext uri="{FF2B5EF4-FFF2-40B4-BE49-F238E27FC236}">
                <a16:creationId xmlns:a16="http://schemas.microsoft.com/office/drawing/2014/main" id="{E5DE925E-F82A-42A8-B4B9-B8681A018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74CE505-2C23-4936-9AC1-FC12579183B7}"/>
              </a:ext>
            </a:extLst>
          </p:cNvPr>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DFBC42F4-5291-4125-91C4-3143DE56C805}" type="slidenum">
              <a:rPr lang="en-US" altLang="en-US" sz="1200">
                <a:solidFill>
                  <a:srgbClr val="558ED5"/>
                </a:solidFill>
                <a:latin typeface="Helvetica" panose="020B0604020202020204" pitchFamily="34" charset="0"/>
              </a:rPr>
              <a:pPr algn="r" eaLnBrk="1" hangingPunct="1"/>
              <a:t>‹#›</a:t>
            </a:fld>
            <a:endParaRPr lang="en-US" altLang="en-US" sz="1200">
              <a:solidFill>
                <a:srgbClr val="558ED5"/>
              </a:solidFill>
              <a:latin typeface="Helvetica"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0D792A3A-72D6-40AB-A3D5-00188972306E}"/>
              </a:ext>
            </a:extLst>
          </p:cNvPr>
          <p:cNvSpPr>
            <a:spLocks noGrp="1"/>
          </p:cNvSpPr>
          <p:nvPr>
            <p:ph type="dt" sz="half" idx="10"/>
          </p:nvPr>
        </p:nvSpPr>
        <p:spPr>
          <a:xfrm>
            <a:off x="3719513" y="6384925"/>
            <a:ext cx="2133600" cy="365125"/>
          </a:xfrm>
        </p:spPr>
        <p:txBody>
          <a:bodyPr/>
          <a:lstStyle>
            <a:lvl1pPr>
              <a:defRPr/>
            </a:lvl1pPr>
          </a:lstStyle>
          <a:p>
            <a:pPr>
              <a:defRPr/>
            </a:pPr>
            <a:fld id="{D000C054-80A6-4093-8CA9-1944B5972AC4}" type="datetimeFigureOut">
              <a:rPr lang="en-US"/>
              <a:pPr>
                <a:defRPr/>
              </a:pPr>
              <a:t>3/12/2021</a:t>
            </a:fld>
            <a:endParaRPr lang="en-US"/>
          </a:p>
        </p:txBody>
      </p:sp>
      <p:sp>
        <p:nvSpPr>
          <p:cNvPr id="8" name="Footer Placeholder 4">
            <a:extLst>
              <a:ext uri="{FF2B5EF4-FFF2-40B4-BE49-F238E27FC236}">
                <a16:creationId xmlns:a16="http://schemas.microsoft.com/office/drawing/2014/main" id="{5DD275B8-9B78-4BE0-BF02-2351286E6002}"/>
              </a:ext>
            </a:extLst>
          </p:cNvPr>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10376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3F6E90-FBC9-45CF-A1A5-98870A720B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25E6034-B4E4-40A7-87A6-C9B3A256FD2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D8F3403-14BF-4668-8938-6EF5401204C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E13075-1C58-4ED5-8FE7-5D4BA21C224A}" type="datetimeFigureOut">
              <a:rPr lang="en-US"/>
              <a:pPr>
                <a:defRPr/>
              </a:pPr>
              <a:t>3/12/2021</a:t>
            </a:fld>
            <a:endParaRPr lang="en-US"/>
          </a:p>
        </p:txBody>
      </p:sp>
      <p:sp>
        <p:nvSpPr>
          <p:cNvPr id="5" name="Footer Placeholder 4">
            <a:extLst>
              <a:ext uri="{FF2B5EF4-FFF2-40B4-BE49-F238E27FC236}">
                <a16:creationId xmlns:a16="http://schemas.microsoft.com/office/drawing/2014/main" id="{1C631717-7303-4763-AC1B-D390E1ECBA4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E6F66A3-BBE1-46B2-8592-5D41CF0771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C9F2453-9770-4FEA-80DF-E0C14823931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da.gov/news-events/fda-brief/fda-brief-fda-issues-first-warning-letter-importer-tahini-implicated-recent-salmonella-outbrea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da.gov/food/food-safety-modernization-act-fsma/fsma-final-rule-foreign-supplier-verification-programs-fsvp-importers-food-humans-and-animal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421D-0EA8-499F-8968-06E377D47216}"/>
              </a:ext>
            </a:extLst>
          </p:cNvPr>
          <p:cNvSpPr>
            <a:spLocks noGrp="1"/>
          </p:cNvSpPr>
          <p:nvPr>
            <p:ph type="ctrTitle"/>
          </p:nvPr>
        </p:nvSpPr>
        <p:spPr>
          <a:xfrm>
            <a:off x="685800" y="2041649"/>
            <a:ext cx="7772400" cy="1470025"/>
          </a:xfrm>
        </p:spPr>
        <p:txBody>
          <a:bodyPr/>
          <a:lstStyle/>
          <a:p>
            <a:r>
              <a:rPr lang="en-US" dirty="0"/>
              <a:t>Foreign Supplier Verification Programs (FSVP)</a:t>
            </a:r>
          </a:p>
        </p:txBody>
      </p:sp>
      <p:sp>
        <p:nvSpPr>
          <p:cNvPr id="3" name="Subtitle 2">
            <a:extLst>
              <a:ext uri="{FF2B5EF4-FFF2-40B4-BE49-F238E27FC236}">
                <a16:creationId xmlns:a16="http://schemas.microsoft.com/office/drawing/2014/main" id="{85FB87BB-6E9D-47BB-A8CE-9B6D9333F648}"/>
              </a:ext>
            </a:extLst>
          </p:cNvPr>
          <p:cNvSpPr>
            <a:spLocks noGrp="1"/>
          </p:cNvSpPr>
          <p:nvPr>
            <p:ph type="subTitle" idx="1"/>
          </p:nvPr>
        </p:nvSpPr>
        <p:spPr>
          <a:xfrm>
            <a:off x="1371600" y="3886200"/>
            <a:ext cx="6400800" cy="2037522"/>
          </a:xfrm>
        </p:spPr>
        <p:txBody>
          <a:bodyPr/>
          <a:lstStyle/>
          <a:p>
            <a:r>
              <a:rPr lang="en-US" dirty="0"/>
              <a:t>Food Industry Forum</a:t>
            </a:r>
          </a:p>
          <a:p>
            <a:pPr algn="l"/>
            <a:r>
              <a:rPr lang="en-US" sz="2800" dirty="0"/>
              <a:t>Cathy Groehnert, Consumer Safety Officer </a:t>
            </a:r>
            <a:br>
              <a:rPr lang="en-US" sz="2800" dirty="0"/>
            </a:br>
            <a:r>
              <a:rPr lang="en-US" sz="2800" dirty="0"/>
              <a:t>Office of Regulatory Affairs</a:t>
            </a:r>
            <a:br>
              <a:rPr lang="en-US" sz="2800" dirty="0"/>
            </a:br>
            <a:r>
              <a:rPr lang="en-US" sz="2800" dirty="0"/>
              <a:t>Division of Import Operations</a:t>
            </a:r>
          </a:p>
        </p:txBody>
      </p:sp>
    </p:spTree>
    <p:extLst>
      <p:ext uri="{BB962C8B-B14F-4D97-AF65-F5344CB8AC3E}">
        <p14:creationId xmlns:p14="http://schemas.microsoft.com/office/powerpoint/2010/main" val="222979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2E6B-26E4-430B-8115-5C05496AABB6}"/>
              </a:ext>
            </a:extLst>
          </p:cNvPr>
          <p:cNvSpPr>
            <a:spLocks noGrp="1"/>
          </p:cNvSpPr>
          <p:nvPr>
            <p:ph type="title"/>
          </p:nvPr>
        </p:nvSpPr>
        <p:spPr/>
        <p:txBody>
          <a:bodyPr/>
          <a:lstStyle/>
          <a:p>
            <a:r>
              <a:rPr lang="en-US" dirty="0">
                <a:solidFill>
                  <a:prstClr val="black"/>
                </a:solidFill>
              </a:rPr>
              <a:t>Standard FSVP requirements</a:t>
            </a:r>
            <a:endParaRPr lang="en-US" dirty="0"/>
          </a:p>
        </p:txBody>
      </p:sp>
      <p:sp>
        <p:nvSpPr>
          <p:cNvPr id="3" name="Content Placeholder 2">
            <a:extLst>
              <a:ext uri="{FF2B5EF4-FFF2-40B4-BE49-F238E27FC236}">
                <a16:creationId xmlns:a16="http://schemas.microsoft.com/office/drawing/2014/main" id="{8345F092-826A-4A21-8E18-A4CBDBA842AC}"/>
              </a:ext>
            </a:extLst>
          </p:cNvPr>
          <p:cNvSpPr>
            <a:spLocks noGrp="1"/>
          </p:cNvSpPr>
          <p:nvPr>
            <p:ph idx="1"/>
          </p:nvPr>
        </p:nvSpPr>
        <p:spPr/>
        <p:txBody>
          <a:bodyPr/>
          <a:lstStyle/>
          <a:p>
            <a:pPr lvl="0"/>
            <a:r>
              <a:rPr lang="en-US" sz="2800" dirty="0">
                <a:solidFill>
                  <a:prstClr val="black"/>
                </a:solidFill>
              </a:rPr>
              <a:t>Maintenance of Records </a:t>
            </a:r>
          </a:p>
          <a:p>
            <a:pPr>
              <a:buSzPct val="100000"/>
              <a:buFont typeface="Courier New" panose="02070309020205020404" pitchFamily="49" charset="0"/>
              <a:buChar char="o"/>
            </a:pPr>
            <a:r>
              <a:rPr lang="en-US" sz="2400" dirty="0"/>
              <a:t>Hazard Analysis </a:t>
            </a:r>
          </a:p>
          <a:p>
            <a:pPr>
              <a:buFont typeface="Courier New" panose="02070309020205020404" pitchFamily="49" charset="0"/>
              <a:buChar char="o"/>
            </a:pPr>
            <a:r>
              <a:rPr lang="en-US" sz="2400" dirty="0"/>
              <a:t>Reevaluation of the foreign supplier’s performance and risks posed by the food</a:t>
            </a:r>
          </a:p>
          <a:p>
            <a:pPr>
              <a:buFont typeface="Courier New" panose="02070309020205020404" pitchFamily="49" charset="0"/>
              <a:buChar char="o"/>
            </a:pPr>
            <a:r>
              <a:rPr lang="en-US" sz="2400" dirty="0"/>
              <a:t>Procedures for importing food only from approved foreign suppliers</a:t>
            </a:r>
          </a:p>
          <a:p>
            <a:pPr>
              <a:buFont typeface="Courier New" panose="02070309020205020404" pitchFamily="49" charset="0"/>
              <a:buChar char="o"/>
            </a:pPr>
            <a:r>
              <a:rPr lang="en-US" sz="2400" dirty="0"/>
              <a:t>Performance of foreign supplier verification activities</a:t>
            </a:r>
          </a:p>
          <a:p>
            <a:pPr>
              <a:buFont typeface="Courier New" panose="02070309020205020404" pitchFamily="49" charset="0"/>
              <a:buChar char="o"/>
            </a:pPr>
            <a:r>
              <a:rPr lang="en-US" sz="2400" dirty="0"/>
              <a:t>Corrective actions taken</a:t>
            </a:r>
          </a:p>
          <a:p>
            <a:pPr>
              <a:buFont typeface="Courier New" panose="02070309020205020404" pitchFamily="49" charset="0"/>
              <a:buChar char="o"/>
            </a:pPr>
            <a:r>
              <a:rPr lang="en-US" sz="2400" dirty="0"/>
              <a:t>Investigations</a:t>
            </a:r>
          </a:p>
          <a:p>
            <a:pPr>
              <a:buFont typeface="Courier New" panose="02070309020205020404" pitchFamily="49" charset="0"/>
              <a:buChar char="o"/>
            </a:pPr>
            <a:r>
              <a:rPr lang="en-US" sz="2400" dirty="0"/>
              <a:t>FSVP modifications</a:t>
            </a:r>
          </a:p>
          <a:p>
            <a:endParaRPr lang="en-US" sz="2400" dirty="0"/>
          </a:p>
          <a:p>
            <a:endParaRPr lang="en-US" sz="2400" dirty="0"/>
          </a:p>
        </p:txBody>
      </p:sp>
    </p:spTree>
    <p:extLst>
      <p:ext uri="{BB962C8B-B14F-4D97-AF65-F5344CB8AC3E}">
        <p14:creationId xmlns:p14="http://schemas.microsoft.com/office/powerpoint/2010/main" val="263771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4565-6A57-4846-9DBC-F59B73674352}"/>
              </a:ext>
            </a:extLst>
          </p:cNvPr>
          <p:cNvSpPr>
            <a:spLocks noGrp="1"/>
          </p:cNvSpPr>
          <p:nvPr>
            <p:ph type="title"/>
          </p:nvPr>
        </p:nvSpPr>
        <p:spPr/>
        <p:txBody>
          <a:bodyPr/>
          <a:lstStyle/>
          <a:p>
            <a:r>
              <a:rPr lang="en-US" dirty="0"/>
              <a:t>Modified Requirements</a:t>
            </a:r>
          </a:p>
        </p:txBody>
      </p:sp>
      <p:sp>
        <p:nvSpPr>
          <p:cNvPr id="3" name="Content Placeholder 2">
            <a:extLst>
              <a:ext uri="{FF2B5EF4-FFF2-40B4-BE49-F238E27FC236}">
                <a16:creationId xmlns:a16="http://schemas.microsoft.com/office/drawing/2014/main" id="{0051A8B4-31E4-4A8E-AB1B-8B5DC871C38A}"/>
              </a:ext>
            </a:extLst>
          </p:cNvPr>
          <p:cNvSpPr>
            <a:spLocks noGrp="1"/>
          </p:cNvSpPr>
          <p:nvPr>
            <p:ph idx="1"/>
          </p:nvPr>
        </p:nvSpPr>
        <p:spPr/>
        <p:txBody>
          <a:bodyPr/>
          <a:lstStyle/>
          <a:p>
            <a:r>
              <a:rPr lang="en-US" altLang="en-US" sz="2400" dirty="0">
                <a:cs typeface="Geneva" pitchFamily="-84" charset="0"/>
              </a:rPr>
              <a:t>Certain importers may comply with the modified FSVP requirements</a:t>
            </a:r>
          </a:p>
          <a:p>
            <a:r>
              <a:rPr lang="en-US" altLang="en-US" sz="2400" dirty="0">
                <a:cs typeface="Geneva" pitchFamily="-84" charset="0"/>
              </a:rPr>
              <a:t>Only certain verification activities must be conducted</a:t>
            </a:r>
          </a:p>
          <a:p>
            <a:r>
              <a:rPr lang="en-US" altLang="en-US" sz="2400" dirty="0">
                <a:cs typeface="Geneva" pitchFamily="-84" charset="0"/>
              </a:rPr>
              <a:t>Applies to sections 1.507, 1.511, 1.512, and 1.513</a:t>
            </a:r>
          </a:p>
          <a:p>
            <a:pPr marL="0" lvl="0" indent="0" defTabSz="914400" eaLnBrk="0" hangingPunct="0">
              <a:spcBef>
                <a:spcPct val="30000"/>
              </a:spcBef>
              <a:buNone/>
            </a:pPr>
            <a:r>
              <a:rPr lang="en-US" altLang="en-US" sz="2000" dirty="0">
                <a:solidFill>
                  <a:prstClr val="black"/>
                </a:solidFill>
                <a:cs typeface="Geneva" pitchFamily="-84" charset="0"/>
              </a:rPr>
              <a:t>1.507: </a:t>
            </a:r>
            <a:r>
              <a:rPr lang="en-US" sz="1200" i="1" dirty="0">
                <a:solidFill>
                  <a:prstClr val="black"/>
                </a:solidFill>
              </a:rPr>
              <a:t> </a:t>
            </a:r>
            <a:r>
              <a:rPr lang="en-US" sz="2000" i="1" dirty="0">
                <a:solidFill>
                  <a:prstClr val="black"/>
                </a:solidFill>
              </a:rPr>
              <a:t>foods intended for further manufacturing or processing and foods imported in their raw state, but cannot be consumed raw. e.g., coffee beans</a:t>
            </a:r>
          </a:p>
          <a:p>
            <a:pPr marL="0" lvl="0" indent="0" defTabSz="914400" eaLnBrk="0" hangingPunct="0">
              <a:spcBef>
                <a:spcPct val="30000"/>
              </a:spcBef>
              <a:buNone/>
            </a:pPr>
            <a:r>
              <a:rPr lang="en-US" altLang="en-US" sz="2000" dirty="0">
                <a:solidFill>
                  <a:prstClr val="black"/>
                </a:solidFill>
                <a:cs typeface="Geneva" pitchFamily="-84" charset="0"/>
              </a:rPr>
              <a:t>1.511: </a:t>
            </a:r>
            <a:r>
              <a:rPr lang="en-US" sz="2000" i="1" dirty="0">
                <a:solidFill>
                  <a:prstClr val="black"/>
                </a:solidFill>
              </a:rPr>
              <a:t>dietary supplements and components</a:t>
            </a:r>
          </a:p>
          <a:p>
            <a:pPr marL="0" lvl="0" indent="0" defTabSz="914400" eaLnBrk="0" hangingPunct="0">
              <a:spcBef>
                <a:spcPct val="30000"/>
              </a:spcBef>
              <a:buNone/>
            </a:pPr>
            <a:r>
              <a:rPr lang="en-US" altLang="en-US" sz="2000" dirty="0">
                <a:solidFill>
                  <a:prstClr val="black"/>
                </a:solidFill>
                <a:cs typeface="Geneva" pitchFamily="-84" charset="0"/>
              </a:rPr>
              <a:t>1.512: </a:t>
            </a:r>
            <a:r>
              <a:rPr lang="en-US" sz="2000" i="1" dirty="0">
                <a:solidFill>
                  <a:prstClr val="black"/>
                </a:solidFill>
              </a:rPr>
              <a:t>very small importer &lt;$1 million dollars/ year for human food and &lt;$2.5 million dollars/ year for animal food, or </a:t>
            </a:r>
          </a:p>
          <a:p>
            <a:pPr marL="0" lvl="0" indent="0">
              <a:buNone/>
            </a:pPr>
            <a:r>
              <a:rPr lang="en-US" altLang="en-US" sz="2000" dirty="0">
                <a:solidFill>
                  <a:prstClr val="black"/>
                </a:solidFill>
                <a:cs typeface="Geneva" pitchFamily="-84" charset="0"/>
              </a:rPr>
              <a:t>1.513</a:t>
            </a:r>
            <a:r>
              <a:rPr lang="en-US" altLang="en-US" sz="2400" dirty="0">
                <a:solidFill>
                  <a:prstClr val="black"/>
                </a:solidFill>
                <a:cs typeface="Geneva" pitchFamily="-84" charset="0"/>
              </a:rPr>
              <a:t>: </a:t>
            </a:r>
            <a:r>
              <a:rPr lang="en-US" sz="2000" i="1" dirty="0">
                <a:solidFill>
                  <a:prstClr val="black"/>
                </a:solidFill>
              </a:rPr>
              <a:t>Foods imported from a systems recognized country such as New Zealand and Canada </a:t>
            </a:r>
            <a:endParaRPr lang="en-US" sz="2000" dirty="0">
              <a:solidFill>
                <a:prstClr val="black"/>
              </a:solidFill>
            </a:endParaRPr>
          </a:p>
          <a:p>
            <a:endParaRPr lang="en-US" altLang="en-US" sz="2400" dirty="0">
              <a:highlight>
                <a:srgbClr val="FFFF00"/>
              </a:highlight>
              <a:cs typeface="Geneva" pitchFamily="-84" charset="0"/>
            </a:endParaRPr>
          </a:p>
          <a:p>
            <a:endParaRPr lang="en-US" altLang="en-US" sz="2400" dirty="0">
              <a:cs typeface="Geneva" pitchFamily="-84" charset="0"/>
            </a:endParaRPr>
          </a:p>
          <a:p>
            <a:endParaRPr lang="en-US" altLang="en-US" sz="2400" dirty="0">
              <a:cs typeface="Geneva" pitchFamily="-84" charset="0"/>
            </a:endParaRPr>
          </a:p>
          <a:p>
            <a:endParaRPr lang="en-US" dirty="0"/>
          </a:p>
        </p:txBody>
      </p:sp>
    </p:spTree>
    <p:extLst>
      <p:ext uri="{BB962C8B-B14F-4D97-AF65-F5344CB8AC3E}">
        <p14:creationId xmlns:p14="http://schemas.microsoft.com/office/powerpoint/2010/main" val="263358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2A54-F1A3-4272-82BD-80B3173C75F5}"/>
              </a:ext>
            </a:extLst>
          </p:cNvPr>
          <p:cNvSpPr>
            <a:spLocks noGrp="1"/>
          </p:cNvSpPr>
          <p:nvPr>
            <p:ph type="title"/>
          </p:nvPr>
        </p:nvSpPr>
        <p:spPr/>
        <p:txBody>
          <a:bodyPr/>
          <a:lstStyle/>
          <a:p>
            <a:r>
              <a:rPr lang="en-US" dirty="0"/>
              <a:t>What to expect when you’re inspected</a:t>
            </a:r>
          </a:p>
        </p:txBody>
      </p:sp>
      <p:sp>
        <p:nvSpPr>
          <p:cNvPr id="3" name="Content Placeholder 2">
            <a:extLst>
              <a:ext uri="{FF2B5EF4-FFF2-40B4-BE49-F238E27FC236}">
                <a16:creationId xmlns:a16="http://schemas.microsoft.com/office/drawing/2014/main" id="{34A29E16-20CD-4D6F-BAD2-63E5BB889F58}"/>
              </a:ext>
            </a:extLst>
          </p:cNvPr>
          <p:cNvSpPr>
            <a:spLocks noGrp="1"/>
          </p:cNvSpPr>
          <p:nvPr>
            <p:ph idx="1"/>
          </p:nvPr>
        </p:nvSpPr>
        <p:spPr/>
        <p:txBody>
          <a:bodyPr/>
          <a:lstStyle/>
          <a:p>
            <a:pPr marL="0" indent="0">
              <a:buNone/>
            </a:pPr>
            <a:endParaRPr lang="en-US" dirty="0"/>
          </a:p>
          <a:p>
            <a:pPr marL="0" indent="0">
              <a:buNone/>
            </a:pPr>
            <a:r>
              <a:rPr lang="en-US" dirty="0"/>
              <a:t>Pre-Inspection Contact</a:t>
            </a:r>
          </a:p>
          <a:p>
            <a:pPr lvl="1">
              <a:buFont typeface="Arial" panose="020B0604020202020204" pitchFamily="34" charset="0"/>
              <a:buChar char="•"/>
            </a:pPr>
            <a:r>
              <a:rPr lang="en-US" dirty="0"/>
              <a:t>An FDA investigator will contact you to</a:t>
            </a:r>
          </a:p>
          <a:p>
            <a:pPr lvl="1"/>
            <a:r>
              <a:rPr lang="en-US" dirty="0"/>
              <a:t>confirm location</a:t>
            </a:r>
          </a:p>
          <a:p>
            <a:pPr lvl="1"/>
            <a:r>
              <a:rPr lang="en-US" dirty="0"/>
              <a:t>verify you are the FSVP importer</a:t>
            </a:r>
          </a:p>
          <a:p>
            <a:pPr lvl="1"/>
            <a:r>
              <a:rPr lang="en-US" dirty="0"/>
              <a:t>confirm records are in English or translated to English if original records are in another language </a:t>
            </a:r>
          </a:p>
          <a:p>
            <a:pPr lvl="1"/>
            <a:r>
              <a:rPr lang="en-US" dirty="0">
                <a:solidFill>
                  <a:prstClr val="black"/>
                </a:solidFill>
              </a:rPr>
              <a:t>are onsite </a:t>
            </a: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14917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2A54-F1A3-4272-82BD-80B3173C75F5}"/>
              </a:ext>
            </a:extLst>
          </p:cNvPr>
          <p:cNvSpPr>
            <a:spLocks noGrp="1"/>
          </p:cNvSpPr>
          <p:nvPr>
            <p:ph type="title"/>
          </p:nvPr>
        </p:nvSpPr>
        <p:spPr/>
        <p:txBody>
          <a:bodyPr/>
          <a:lstStyle/>
          <a:p>
            <a:r>
              <a:rPr lang="en-US" dirty="0"/>
              <a:t>What to expect when you’re inspected</a:t>
            </a:r>
          </a:p>
        </p:txBody>
      </p:sp>
      <p:sp>
        <p:nvSpPr>
          <p:cNvPr id="3" name="Content Placeholder 2">
            <a:extLst>
              <a:ext uri="{FF2B5EF4-FFF2-40B4-BE49-F238E27FC236}">
                <a16:creationId xmlns:a16="http://schemas.microsoft.com/office/drawing/2014/main" id="{34A29E16-20CD-4D6F-BAD2-63E5BB889F58}"/>
              </a:ext>
            </a:extLst>
          </p:cNvPr>
          <p:cNvSpPr>
            <a:spLocks noGrp="1"/>
          </p:cNvSpPr>
          <p:nvPr>
            <p:ph idx="1"/>
          </p:nvPr>
        </p:nvSpPr>
        <p:spPr/>
        <p:txBody>
          <a:bodyPr/>
          <a:lstStyle/>
          <a:p>
            <a:pPr marL="0" indent="0">
              <a:buNone/>
            </a:pPr>
            <a:r>
              <a:rPr lang="en-US" dirty="0"/>
              <a:t>How to Prepare</a:t>
            </a:r>
          </a:p>
          <a:p>
            <a:r>
              <a:rPr lang="en-US" dirty="0"/>
              <a:t>Gather your FSVP records</a:t>
            </a:r>
          </a:p>
          <a:p>
            <a:r>
              <a:rPr lang="en-US" dirty="0"/>
              <a:t>Retrieve any records stored offsite</a:t>
            </a:r>
          </a:p>
          <a:p>
            <a:r>
              <a:rPr lang="en-US" dirty="0"/>
              <a:t>Translate any records not in English</a:t>
            </a:r>
          </a:p>
          <a:p>
            <a:endParaRPr lang="en-US" dirty="0"/>
          </a:p>
          <a:p>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96592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2A54-F1A3-4272-82BD-80B3173C75F5}"/>
              </a:ext>
            </a:extLst>
          </p:cNvPr>
          <p:cNvSpPr>
            <a:spLocks noGrp="1"/>
          </p:cNvSpPr>
          <p:nvPr>
            <p:ph type="title"/>
          </p:nvPr>
        </p:nvSpPr>
        <p:spPr/>
        <p:txBody>
          <a:bodyPr/>
          <a:lstStyle/>
          <a:p>
            <a:r>
              <a:rPr lang="en-US" dirty="0"/>
              <a:t>What to expect when you’re inspected</a:t>
            </a:r>
          </a:p>
        </p:txBody>
      </p:sp>
      <p:sp>
        <p:nvSpPr>
          <p:cNvPr id="3" name="Content Placeholder 2">
            <a:extLst>
              <a:ext uri="{FF2B5EF4-FFF2-40B4-BE49-F238E27FC236}">
                <a16:creationId xmlns:a16="http://schemas.microsoft.com/office/drawing/2014/main" id="{34A29E16-20CD-4D6F-BAD2-63E5BB889F58}"/>
              </a:ext>
            </a:extLst>
          </p:cNvPr>
          <p:cNvSpPr>
            <a:spLocks noGrp="1"/>
          </p:cNvSpPr>
          <p:nvPr>
            <p:ph idx="1"/>
          </p:nvPr>
        </p:nvSpPr>
        <p:spPr/>
        <p:txBody>
          <a:bodyPr/>
          <a:lstStyle/>
          <a:p>
            <a:pPr marL="0" indent="0">
              <a:buNone/>
            </a:pPr>
            <a:r>
              <a:rPr lang="en-US" dirty="0"/>
              <a:t>During the Inspection</a:t>
            </a:r>
          </a:p>
          <a:p>
            <a:r>
              <a:rPr lang="en-US" dirty="0"/>
              <a:t>Generally conducted at FSVP importer’s location, but we are conducting remote inspections due to the pandemic</a:t>
            </a:r>
          </a:p>
          <a:p>
            <a:r>
              <a:rPr lang="en-US" dirty="0"/>
              <a:t>The Investigator will issue a Form FDA 482d, Request for FSVP Records</a:t>
            </a:r>
          </a:p>
          <a:p>
            <a:r>
              <a:rPr lang="en-US" dirty="0"/>
              <a:t>The investigator will review the records and may ask for other documents or labels</a:t>
            </a:r>
          </a:p>
          <a:p>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06430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2A54-F1A3-4272-82BD-80B3173C75F5}"/>
              </a:ext>
            </a:extLst>
          </p:cNvPr>
          <p:cNvSpPr>
            <a:spLocks noGrp="1"/>
          </p:cNvSpPr>
          <p:nvPr>
            <p:ph type="title"/>
          </p:nvPr>
        </p:nvSpPr>
        <p:spPr/>
        <p:txBody>
          <a:bodyPr/>
          <a:lstStyle/>
          <a:p>
            <a:r>
              <a:rPr lang="en-US" dirty="0"/>
              <a:t>What to expect when you’re inspected</a:t>
            </a:r>
          </a:p>
        </p:txBody>
      </p:sp>
      <p:sp>
        <p:nvSpPr>
          <p:cNvPr id="3" name="Content Placeholder 2">
            <a:extLst>
              <a:ext uri="{FF2B5EF4-FFF2-40B4-BE49-F238E27FC236}">
                <a16:creationId xmlns:a16="http://schemas.microsoft.com/office/drawing/2014/main" id="{34A29E16-20CD-4D6F-BAD2-63E5BB889F58}"/>
              </a:ext>
            </a:extLst>
          </p:cNvPr>
          <p:cNvSpPr>
            <a:spLocks noGrp="1"/>
          </p:cNvSpPr>
          <p:nvPr>
            <p:ph idx="1"/>
          </p:nvPr>
        </p:nvSpPr>
        <p:spPr/>
        <p:txBody>
          <a:bodyPr/>
          <a:lstStyle/>
          <a:p>
            <a:pPr marL="0" indent="0">
              <a:buNone/>
            </a:pPr>
            <a:r>
              <a:rPr lang="en-US" dirty="0"/>
              <a:t>During the Inspection</a:t>
            </a:r>
          </a:p>
          <a:p>
            <a:r>
              <a:rPr lang="en-US" dirty="0"/>
              <a:t>If significant observations are noted, the Investigator will issue a Form FDA 483a, FSVP Observations</a:t>
            </a:r>
          </a:p>
          <a:p>
            <a:r>
              <a:rPr lang="en-US" dirty="0"/>
              <a:t>We highly encourage you to submit a written response within 15 days; include your new/updated FSVP Records and evidence of corrections</a:t>
            </a:r>
          </a:p>
          <a:p>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822606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F41E-4565-4A85-9BFE-7A2B400F69AD}"/>
              </a:ext>
            </a:extLst>
          </p:cNvPr>
          <p:cNvSpPr>
            <a:spLocks noGrp="1"/>
          </p:cNvSpPr>
          <p:nvPr>
            <p:ph type="title"/>
          </p:nvPr>
        </p:nvSpPr>
        <p:spPr>
          <a:xfrm>
            <a:off x="323849" y="182881"/>
            <a:ext cx="8509103" cy="914400"/>
          </a:xfrm>
        </p:spPr>
        <p:txBody>
          <a:bodyPr/>
          <a:lstStyle/>
          <a:p>
            <a:r>
              <a:rPr lang="en-US" dirty="0"/>
              <a:t>FSVP Implementation</a:t>
            </a:r>
          </a:p>
        </p:txBody>
      </p:sp>
      <p:sp>
        <p:nvSpPr>
          <p:cNvPr id="3" name="Content Placeholder 2">
            <a:extLst>
              <a:ext uri="{FF2B5EF4-FFF2-40B4-BE49-F238E27FC236}">
                <a16:creationId xmlns:a16="http://schemas.microsoft.com/office/drawing/2014/main" id="{AFE5AD95-A447-4DB3-BC8F-126E2E646C6D}"/>
              </a:ext>
            </a:extLst>
          </p:cNvPr>
          <p:cNvSpPr>
            <a:spLocks noGrp="1"/>
          </p:cNvSpPr>
          <p:nvPr>
            <p:ph idx="1"/>
          </p:nvPr>
        </p:nvSpPr>
        <p:spPr>
          <a:xfrm>
            <a:off x="323850" y="1097281"/>
            <a:ext cx="8509103" cy="5577837"/>
          </a:xfrm>
        </p:spPr>
        <p:txBody>
          <a:bodyPr/>
          <a:lstStyle/>
          <a:p>
            <a:r>
              <a:rPr lang="en-US" dirty="0"/>
              <a:t>FSVP inspections began in 2017 following an “educate while we regulate” approach</a:t>
            </a:r>
          </a:p>
          <a:p>
            <a:r>
              <a:rPr lang="en-US" dirty="0"/>
              <a:t>“Educate while we regulate” will continue, but  we’ve moved forward with enforcement</a:t>
            </a:r>
          </a:p>
          <a:p>
            <a:r>
              <a:rPr lang="en-US" dirty="0"/>
              <a:t>First </a:t>
            </a:r>
            <a:r>
              <a:rPr lang="en-US" dirty="0">
                <a:hlinkClick r:id="rId3"/>
              </a:rPr>
              <a:t>FSVP Warning Letter </a:t>
            </a:r>
            <a:r>
              <a:rPr lang="en-US" dirty="0"/>
              <a:t>issued on July 30, 2019</a:t>
            </a:r>
          </a:p>
          <a:p>
            <a:pPr lvl="1"/>
            <a:r>
              <a:rPr lang="en-US" dirty="0"/>
              <a:t>The importer</a:t>
            </a:r>
            <a:r>
              <a:rPr lang="en-US" dirty="0">
                <a:solidFill>
                  <a:srgbClr val="FF0000"/>
                </a:solidFill>
              </a:rPr>
              <a:t>’</a:t>
            </a:r>
            <a:r>
              <a:rPr lang="en-US" dirty="0"/>
              <a:t>s product caused a </a:t>
            </a:r>
            <a:r>
              <a:rPr lang="en-US" i="1" dirty="0"/>
              <a:t>Salmonella </a:t>
            </a:r>
            <a:r>
              <a:rPr lang="en-US" dirty="0"/>
              <a:t>outbreak and recall in May of 2019</a:t>
            </a:r>
          </a:p>
          <a:p>
            <a:pPr lvl="1"/>
            <a:r>
              <a:rPr lang="en-US" dirty="0"/>
              <a:t>The importer was in violation of the FSVP regulation</a:t>
            </a:r>
            <a:r>
              <a:rPr lang="en-US" strike="sngStrike" dirty="0">
                <a:solidFill>
                  <a:srgbClr val="FF0000"/>
                </a:solidFill>
              </a:rPr>
              <a:t>s</a:t>
            </a:r>
            <a:r>
              <a:rPr lang="en-US" dirty="0"/>
              <a:t>  </a:t>
            </a:r>
          </a:p>
          <a:p>
            <a:pPr lvl="1"/>
            <a:r>
              <a:rPr lang="en-US" dirty="0"/>
              <a:t>The importer was placed on Import Alert 99-41</a:t>
            </a:r>
          </a:p>
        </p:txBody>
      </p:sp>
    </p:spTree>
    <p:extLst>
      <p:ext uri="{BB962C8B-B14F-4D97-AF65-F5344CB8AC3E}">
        <p14:creationId xmlns:p14="http://schemas.microsoft.com/office/powerpoint/2010/main" val="29605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8621-EB63-4F05-BD13-3495B69363A3}"/>
              </a:ext>
            </a:extLst>
          </p:cNvPr>
          <p:cNvSpPr>
            <a:spLocks noGrp="1"/>
          </p:cNvSpPr>
          <p:nvPr>
            <p:ph type="title"/>
          </p:nvPr>
        </p:nvSpPr>
        <p:spPr>
          <a:xfrm>
            <a:off x="323849" y="148591"/>
            <a:ext cx="8509103" cy="948690"/>
          </a:xfrm>
        </p:spPr>
        <p:txBody>
          <a:bodyPr/>
          <a:lstStyle/>
          <a:p>
            <a:r>
              <a:rPr lang="en-US" dirty="0"/>
              <a:t>FSVP Implementation</a:t>
            </a:r>
          </a:p>
        </p:txBody>
      </p:sp>
      <p:sp>
        <p:nvSpPr>
          <p:cNvPr id="3" name="Content Placeholder 2">
            <a:extLst>
              <a:ext uri="{FF2B5EF4-FFF2-40B4-BE49-F238E27FC236}">
                <a16:creationId xmlns:a16="http://schemas.microsoft.com/office/drawing/2014/main" id="{80142E20-771B-48F6-86FB-2B887E79885C}"/>
              </a:ext>
            </a:extLst>
          </p:cNvPr>
          <p:cNvSpPr>
            <a:spLocks noGrp="1"/>
          </p:cNvSpPr>
          <p:nvPr>
            <p:ph idx="1"/>
          </p:nvPr>
        </p:nvSpPr>
        <p:spPr>
          <a:xfrm>
            <a:off x="323850" y="1097281"/>
            <a:ext cx="8509103" cy="5198537"/>
          </a:xfrm>
        </p:spPr>
        <p:txBody>
          <a:bodyPr/>
          <a:lstStyle/>
          <a:p>
            <a:pPr marL="171450" lvl="0" indent="-171450"/>
            <a:r>
              <a:rPr lang="en-US" sz="2800" dirty="0"/>
              <a:t> Initiating “for cause” FSVP inspections</a:t>
            </a:r>
          </a:p>
          <a:p>
            <a:pPr marL="571500" lvl="1" indent="-171450"/>
            <a:r>
              <a:rPr lang="en-US" sz="2400" dirty="0"/>
              <a:t> If a problem is identified at the time of entry or post entry, a </a:t>
            </a:r>
            <a:r>
              <a:rPr lang="en-US" sz="2400" dirty="0">
                <a:solidFill>
                  <a:srgbClr val="FF0000"/>
                </a:solidFill>
              </a:rPr>
              <a:t>“</a:t>
            </a:r>
            <a:r>
              <a:rPr lang="en-US" sz="2400" dirty="0"/>
              <a:t>for cause</a:t>
            </a:r>
            <a:r>
              <a:rPr lang="en-US" sz="2400" dirty="0">
                <a:solidFill>
                  <a:srgbClr val="FF0000"/>
                </a:solidFill>
              </a:rPr>
              <a:t>” </a:t>
            </a:r>
            <a:r>
              <a:rPr lang="en-US" sz="2400" dirty="0"/>
              <a:t>inspection of the importer may be initiated</a:t>
            </a:r>
          </a:p>
          <a:p>
            <a:pPr marL="171450" indent="-171450"/>
            <a:r>
              <a:rPr lang="en-US" sz="2800" dirty="0"/>
              <a:t> Re-inspections are being conducted</a:t>
            </a:r>
          </a:p>
          <a:p>
            <a:pPr marL="571500" lvl="1" indent="-171450"/>
            <a:r>
              <a:rPr lang="en-US" sz="2400" dirty="0"/>
              <a:t> To verify if corrective actions have been taken based on issues identified during the previous inspection</a:t>
            </a:r>
          </a:p>
          <a:p>
            <a:pPr marL="171450" indent="-171450"/>
            <a:r>
              <a:rPr lang="en-US" sz="2800" dirty="0"/>
              <a:t> The Agency will take enforcement action to protect the public health or to address egregious, continued non-compliance</a:t>
            </a:r>
          </a:p>
          <a:p>
            <a:pPr marL="171450" indent="-171450"/>
            <a:endParaRPr lang="en-US" sz="2800" dirty="0"/>
          </a:p>
          <a:p>
            <a:pPr marL="171450" indent="-171450"/>
            <a:endParaRPr lang="en-US" sz="2800" dirty="0"/>
          </a:p>
          <a:p>
            <a:endParaRPr lang="en-US" sz="2800" dirty="0"/>
          </a:p>
        </p:txBody>
      </p:sp>
    </p:spTree>
    <p:extLst>
      <p:ext uri="{BB962C8B-B14F-4D97-AF65-F5344CB8AC3E}">
        <p14:creationId xmlns:p14="http://schemas.microsoft.com/office/powerpoint/2010/main" val="3834967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CC57-9D31-44BE-A668-F429D9713BFC}"/>
              </a:ext>
            </a:extLst>
          </p:cNvPr>
          <p:cNvSpPr>
            <a:spLocks noGrp="1"/>
          </p:cNvSpPr>
          <p:nvPr>
            <p:ph type="title"/>
          </p:nvPr>
        </p:nvSpPr>
        <p:spPr>
          <a:xfrm>
            <a:off x="323849" y="171449"/>
            <a:ext cx="8509103" cy="1097281"/>
          </a:xfrm>
        </p:spPr>
        <p:txBody>
          <a:bodyPr/>
          <a:lstStyle/>
          <a:p>
            <a:r>
              <a:rPr lang="en-US" dirty="0"/>
              <a:t>Import Alert 99-41</a:t>
            </a:r>
          </a:p>
        </p:txBody>
      </p:sp>
      <p:sp>
        <p:nvSpPr>
          <p:cNvPr id="3" name="Content Placeholder 2">
            <a:extLst>
              <a:ext uri="{FF2B5EF4-FFF2-40B4-BE49-F238E27FC236}">
                <a16:creationId xmlns:a16="http://schemas.microsoft.com/office/drawing/2014/main" id="{61427238-D9D0-4603-A38D-F71B5119EEED}"/>
              </a:ext>
            </a:extLst>
          </p:cNvPr>
          <p:cNvSpPr>
            <a:spLocks noGrp="1"/>
          </p:cNvSpPr>
          <p:nvPr>
            <p:ph idx="1"/>
          </p:nvPr>
        </p:nvSpPr>
        <p:spPr>
          <a:xfrm>
            <a:off x="323850" y="1428751"/>
            <a:ext cx="8509103" cy="4867068"/>
          </a:xfrm>
        </p:spPr>
        <p:txBody>
          <a:bodyPr/>
          <a:lstStyle/>
          <a:p>
            <a:r>
              <a:rPr lang="en-US" sz="2800" dirty="0"/>
              <a:t>Import Alert 99-41 was published on July 31, 2019.</a:t>
            </a:r>
          </a:p>
          <a:p>
            <a:pPr lvl="1"/>
            <a:r>
              <a:rPr lang="en-US" sz="2400" dirty="0"/>
              <a:t>This is a firm alert and is specific to the importer, foreign supplier, and the food(s) they import</a:t>
            </a:r>
          </a:p>
          <a:p>
            <a:pPr lvl="1"/>
            <a:r>
              <a:rPr lang="en-US" sz="2400" dirty="0"/>
              <a:t>As of March 11, 2021, there are 11 firms subject to detention without physical examination (DWPE)</a:t>
            </a:r>
          </a:p>
          <a:p>
            <a:pPr lvl="0"/>
            <a:r>
              <a:rPr lang="en-US" sz="2800" dirty="0"/>
              <a:t>The basis of the Import Alert is non-compliance with FSVP</a:t>
            </a:r>
            <a:endParaRPr lang="en-US" sz="2400" dirty="0"/>
          </a:p>
          <a:p>
            <a:pPr lvl="1"/>
            <a:r>
              <a:rPr lang="en-US" sz="2400" dirty="0"/>
              <a:t>The only way to gain removal from IA and begin importing foods again is through demonstration of compliance with FSVP</a:t>
            </a:r>
            <a:endParaRPr lang="en-US" sz="2000" dirty="0"/>
          </a:p>
          <a:p>
            <a:endParaRPr lang="en-US" sz="2800" dirty="0"/>
          </a:p>
        </p:txBody>
      </p:sp>
    </p:spTree>
    <p:extLst>
      <p:ext uri="{BB962C8B-B14F-4D97-AF65-F5344CB8AC3E}">
        <p14:creationId xmlns:p14="http://schemas.microsoft.com/office/powerpoint/2010/main" val="45198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E90-1AD6-4866-810F-E9D17218B303}"/>
              </a:ext>
            </a:extLst>
          </p:cNvPr>
          <p:cNvSpPr>
            <a:spLocks noGrp="1"/>
          </p:cNvSpPr>
          <p:nvPr>
            <p:ph type="title"/>
          </p:nvPr>
        </p:nvSpPr>
        <p:spPr>
          <a:xfrm>
            <a:off x="323849" y="205741"/>
            <a:ext cx="8509103" cy="1017270"/>
          </a:xfrm>
        </p:spPr>
        <p:txBody>
          <a:bodyPr/>
          <a:lstStyle/>
          <a:p>
            <a:r>
              <a:rPr lang="en-US" dirty="0"/>
              <a:t>Compliant Importers</a:t>
            </a:r>
          </a:p>
        </p:txBody>
      </p:sp>
      <p:sp>
        <p:nvSpPr>
          <p:cNvPr id="3" name="Content Placeholder 2">
            <a:extLst>
              <a:ext uri="{FF2B5EF4-FFF2-40B4-BE49-F238E27FC236}">
                <a16:creationId xmlns:a16="http://schemas.microsoft.com/office/drawing/2014/main" id="{F7DFA84D-0842-4B6E-89C7-253830F3CCD1}"/>
              </a:ext>
            </a:extLst>
          </p:cNvPr>
          <p:cNvSpPr>
            <a:spLocks noGrp="1"/>
          </p:cNvSpPr>
          <p:nvPr>
            <p:ph idx="1"/>
          </p:nvPr>
        </p:nvSpPr>
        <p:spPr>
          <a:xfrm>
            <a:off x="323850" y="1223011"/>
            <a:ext cx="8509103" cy="5072807"/>
          </a:xfrm>
        </p:spPr>
        <p:txBody>
          <a:bodyPr/>
          <a:lstStyle/>
          <a:p>
            <a:r>
              <a:rPr lang="en-US" dirty="0"/>
              <a:t>Vast majority of importers want to comply</a:t>
            </a:r>
          </a:p>
          <a:p>
            <a:r>
              <a:rPr lang="en-US" dirty="0"/>
              <a:t>The compliance history of these importers and foreign suppliers will be taken into account for our entry screening and targeting </a:t>
            </a:r>
          </a:p>
          <a:p>
            <a:r>
              <a:rPr lang="en-US" dirty="0"/>
              <a:t>Importers will see benefits from having less risk with their products by avoiding issues that can lead to recalls, product withdrawals and liability.</a:t>
            </a:r>
          </a:p>
        </p:txBody>
      </p:sp>
    </p:spTree>
    <p:extLst>
      <p:ext uri="{BB962C8B-B14F-4D97-AF65-F5344CB8AC3E}">
        <p14:creationId xmlns:p14="http://schemas.microsoft.com/office/powerpoint/2010/main" val="399349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6C95-07E3-457A-BF02-387F9575A72A}"/>
              </a:ext>
            </a:extLst>
          </p:cNvPr>
          <p:cNvSpPr>
            <a:spLocks noGrp="1"/>
          </p:cNvSpPr>
          <p:nvPr>
            <p:ph type="title"/>
          </p:nvPr>
        </p:nvSpPr>
        <p:spPr>
          <a:xfrm>
            <a:off x="323849" y="251461"/>
            <a:ext cx="8509103" cy="868680"/>
          </a:xfrm>
        </p:spPr>
        <p:txBody>
          <a:bodyPr/>
          <a:lstStyle/>
          <a:p>
            <a:r>
              <a:rPr lang="en-US" dirty="0"/>
              <a:t>Purpose of FSVP</a:t>
            </a:r>
          </a:p>
        </p:txBody>
      </p:sp>
      <p:sp>
        <p:nvSpPr>
          <p:cNvPr id="3" name="Content Placeholder 2">
            <a:extLst>
              <a:ext uri="{FF2B5EF4-FFF2-40B4-BE49-F238E27FC236}">
                <a16:creationId xmlns:a16="http://schemas.microsoft.com/office/drawing/2014/main" id="{862D4902-6296-425B-BF74-FEBF6ED588CB}"/>
              </a:ext>
            </a:extLst>
          </p:cNvPr>
          <p:cNvSpPr>
            <a:spLocks noGrp="1"/>
          </p:cNvSpPr>
          <p:nvPr>
            <p:ph idx="1"/>
          </p:nvPr>
        </p:nvSpPr>
        <p:spPr>
          <a:xfrm>
            <a:off x="323850" y="1291591"/>
            <a:ext cx="8509103" cy="5004228"/>
          </a:xfrm>
        </p:spPr>
        <p:txBody>
          <a:bodyPr/>
          <a:lstStyle/>
          <a:p>
            <a:r>
              <a:rPr lang="en-US" dirty="0"/>
              <a:t>To provide adequate assurances that:</a:t>
            </a:r>
            <a:endParaRPr lang="en-US" sz="1450" dirty="0"/>
          </a:p>
          <a:p>
            <a:pPr lvl="1"/>
            <a:r>
              <a:rPr lang="en-US" dirty="0"/>
              <a:t>Foreign suppliers produce food using processes and procedures providing the same level of public health protection as FSMA preventive controls or produce safety provisions</a:t>
            </a:r>
            <a:endParaRPr lang="en-US" sz="1050" dirty="0"/>
          </a:p>
          <a:p>
            <a:pPr lvl="1"/>
            <a:r>
              <a:rPr lang="en-US" dirty="0"/>
              <a:t>Food is not adulterated or misbranded (as it relates to allergen labeling)</a:t>
            </a:r>
          </a:p>
          <a:p>
            <a:r>
              <a:rPr lang="en-US" dirty="0"/>
              <a:t>FSVP creates a level of parity between U.S. food producers and foreign food producers</a:t>
            </a:r>
          </a:p>
          <a:p>
            <a:endParaRPr lang="en-US" sz="1450" dirty="0"/>
          </a:p>
          <a:p>
            <a:endParaRPr lang="en-US" dirty="0"/>
          </a:p>
        </p:txBody>
      </p:sp>
    </p:spTree>
    <p:extLst>
      <p:ext uri="{BB962C8B-B14F-4D97-AF65-F5344CB8AC3E}">
        <p14:creationId xmlns:p14="http://schemas.microsoft.com/office/powerpoint/2010/main" val="42430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9CB-6DF9-40A7-AA3C-3ACAEAE59906}"/>
              </a:ext>
            </a:extLst>
          </p:cNvPr>
          <p:cNvSpPr>
            <a:spLocks noGrp="1"/>
          </p:cNvSpPr>
          <p:nvPr>
            <p:ph type="title"/>
          </p:nvPr>
        </p:nvSpPr>
        <p:spPr>
          <a:xfrm>
            <a:off x="323849" y="1023679"/>
            <a:ext cx="8509103" cy="1189434"/>
          </a:xfrm>
        </p:spPr>
        <p:txBody>
          <a:bodyPr/>
          <a:lstStyle/>
          <a:p>
            <a:r>
              <a:rPr lang="en-US" dirty="0"/>
              <a:t>Importers that are also manufacturers </a:t>
            </a:r>
          </a:p>
        </p:txBody>
      </p:sp>
      <p:sp>
        <p:nvSpPr>
          <p:cNvPr id="3" name="Content Placeholder 2">
            <a:extLst>
              <a:ext uri="{FF2B5EF4-FFF2-40B4-BE49-F238E27FC236}">
                <a16:creationId xmlns:a16="http://schemas.microsoft.com/office/drawing/2014/main" id="{E4DF8361-B566-48DC-9058-3F13357BC25A}"/>
              </a:ext>
            </a:extLst>
          </p:cNvPr>
          <p:cNvSpPr>
            <a:spLocks noGrp="1"/>
          </p:cNvSpPr>
          <p:nvPr>
            <p:ph idx="1"/>
          </p:nvPr>
        </p:nvSpPr>
        <p:spPr>
          <a:xfrm>
            <a:off x="323850" y="2584174"/>
            <a:ext cx="8509103" cy="3711644"/>
          </a:xfrm>
        </p:spPr>
        <p:txBody>
          <a:bodyPr/>
          <a:lstStyle/>
          <a:p>
            <a:pPr marL="0" lvl="0" indent="0" defTabSz="914400" eaLnBrk="0" hangingPunct="0">
              <a:spcBef>
                <a:spcPct val="30000"/>
              </a:spcBef>
              <a:buNone/>
            </a:pPr>
            <a:r>
              <a:rPr lang="en-US" sz="2800" dirty="0">
                <a:solidFill>
                  <a:prstClr val="black"/>
                </a:solidFill>
              </a:rPr>
              <a:t>A manufacturer subject to the PC requirements that uses imported ingredients may also be an importer covered by FSVP. </a:t>
            </a:r>
          </a:p>
          <a:p>
            <a:pPr marL="0" lvl="0" indent="0" defTabSz="914400" eaLnBrk="0" hangingPunct="0">
              <a:spcBef>
                <a:spcPct val="30000"/>
              </a:spcBef>
              <a:buNone/>
            </a:pPr>
            <a:endParaRPr lang="en-US" sz="2800" dirty="0">
              <a:solidFill>
                <a:prstClr val="black"/>
              </a:solidFill>
            </a:endParaRPr>
          </a:p>
          <a:p>
            <a:pPr marL="0" indent="0">
              <a:buNone/>
            </a:pPr>
            <a:r>
              <a:rPr lang="en-US" sz="2800" dirty="0"/>
              <a:t>These manufacturers can be deemed in compliance with most FSVP requirements if </a:t>
            </a:r>
          </a:p>
        </p:txBody>
      </p:sp>
    </p:spTree>
    <p:extLst>
      <p:ext uri="{BB962C8B-B14F-4D97-AF65-F5344CB8AC3E}">
        <p14:creationId xmlns:p14="http://schemas.microsoft.com/office/powerpoint/2010/main" val="8288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C9CB-6DF9-40A7-AA3C-3ACAEAE59906}"/>
              </a:ext>
            </a:extLst>
          </p:cNvPr>
          <p:cNvSpPr>
            <a:spLocks noGrp="1"/>
          </p:cNvSpPr>
          <p:nvPr>
            <p:ph type="title"/>
          </p:nvPr>
        </p:nvSpPr>
        <p:spPr>
          <a:xfrm>
            <a:off x="323849" y="1023679"/>
            <a:ext cx="8509103" cy="1189434"/>
          </a:xfrm>
        </p:spPr>
        <p:txBody>
          <a:bodyPr/>
          <a:lstStyle/>
          <a:p>
            <a:r>
              <a:rPr lang="en-US" dirty="0"/>
              <a:t>Importers that are also manufacturers </a:t>
            </a:r>
          </a:p>
        </p:txBody>
      </p:sp>
      <p:sp>
        <p:nvSpPr>
          <p:cNvPr id="3" name="Content Placeholder 2">
            <a:extLst>
              <a:ext uri="{FF2B5EF4-FFF2-40B4-BE49-F238E27FC236}">
                <a16:creationId xmlns:a16="http://schemas.microsoft.com/office/drawing/2014/main" id="{E4DF8361-B566-48DC-9058-3F13357BC25A}"/>
              </a:ext>
            </a:extLst>
          </p:cNvPr>
          <p:cNvSpPr>
            <a:spLocks noGrp="1"/>
          </p:cNvSpPr>
          <p:nvPr>
            <p:ph idx="1"/>
          </p:nvPr>
        </p:nvSpPr>
        <p:spPr>
          <a:xfrm>
            <a:off x="323850" y="2584174"/>
            <a:ext cx="8509103" cy="3711644"/>
          </a:xfrm>
        </p:spPr>
        <p:txBody>
          <a:bodyPr/>
          <a:lstStyle/>
          <a:p>
            <a:pPr lvl="0"/>
            <a:r>
              <a:rPr lang="en-US" sz="2800" dirty="0">
                <a:solidFill>
                  <a:prstClr val="black"/>
                </a:solidFill>
              </a:rPr>
              <a:t>They are in compliance with the Preventive Controls Rule (PC) supply-chain program requirements or</a:t>
            </a:r>
          </a:p>
          <a:p>
            <a:pPr lvl="0"/>
            <a:r>
              <a:rPr lang="en-US" sz="2800" dirty="0">
                <a:solidFill>
                  <a:prstClr val="black"/>
                </a:solidFill>
              </a:rPr>
              <a:t>Implement preventive controls for the hazards in the food in accordance with the requirements in the PC rules</a:t>
            </a:r>
          </a:p>
          <a:p>
            <a:endParaRPr lang="en-US" sz="2800" dirty="0"/>
          </a:p>
        </p:txBody>
      </p:sp>
    </p:spTree>
    <p:extLst>
      <p:ext uri="{BB962C8B-B14F-4D97-AF65-F5344CB8AC3E}">
        <p14:creationId xmlns:p14="http://schemas.microsoft.com/office/powerpoint/2010/main" val="391769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C443-841B-4890-8DC9-AEB147D25049}"/>
              </a:ext>
            </a:extLst>
          </p:cNvPr>
          <p:cNvSpPr>
            <a:spLocks noGrp="1"/>
          </p:cNvSpPr>
          <p:nvPr>
            <p:ph type="title"/>
          </p:nvPr>
        </p:nvSpPr>
        <p:spPr>
          <a:xfrm>
            <a:off x="317448" y="1023679"/>
            <a:ext cx="8509103" cy="986096"/>
          </a:xfrm>
        </p:spPr>
        <p:txBody>
          <a:bodyPr/>
          <a:lstStyle/>
          <a:p>
            <a:r>
              <a:rPr lang="en-US" dirty="0">
                <a:solidFill>
                  <a:prstClr val="black"/>
                </a:solidFill>
              </a:rPr>
              <a:t>Importers that are also manufacturers </a:t>
            </a:r>
            <a:endParaRPr lang="en-US" dirty="0"/>
          </a:p>
        </p:txBody>
      </p:sp>
      <p:sp>
        <p:nvSpPr>
          <p:cNvPr id="3" name="Content Placeholder 2">
            <a:extLst>
              <a:ext uri="{FF2B5EF4-FFF2-40B4-BE49-F238E27FC236}">
                <a16:creationId xmlns:a16="http://schemas.microsoft.com/office/drawing/2014/main" id="{E29708D2-CA86-4D7A-9377-3F5C7235D232}"/>
              </a:ext>
            </a:extLst>
          </p:cNvPr>
          <p:cNvSpPr>
            <a:spLocks noGrp="1"/>
          </p:cNvSpPr>
          <p:nvPr>
            <p:ph idx="1"/>
          </p:nvPr>
        </p:nvSpPr>
        <p:spPr>
          <a:xfrm>
            <a:off x="323850" y="2243470"/>
            <a:ext cx="8509103" cy="4052348"/>
          </a:xfrm>
        </p:spPr>
        <p:txBody>
          <a:bodyPr/>
          <a:lstStyle/>
          <a:p>
            <a:pPr lvl="0"/>
            <a:r>
              <a:rPr lang="en-US" sz="2800" dirty="0">
                <a:solidFill>
                  <a:prstClr val="black"/>
                </a:solidFill>
              </a:rPr>
              <a:t>Must also evaluate the risk posed by the imported food and the supplier’s performance at least every three years </a:t>
            </a:r>
          </a:p>
          <a:p>
            <a:pPr lvl="0"/>
            <a:r>
              <a:rPr lang="en-US" sz="2800" dirty="0">
                <a:solidFill>
                  <a:prstClr val="black"/>
                </a:solidFill>
              </a:rPr>
              <a:t>You will still need to provide FSVP identification information such as your DUNS number</a:t>
            </a:r>
          </a:p>
          <a:p>
            <a:endParaRPr lang="en-US" dirty="0"/>
          </a:p>
        </p:txBody>
      </p:sp>
    </p:spTree>
    <p:extLst>
      <p:ext uri="{BB962C8B-B14F-4D97-AF65-F5344CB8AC3E}">
        <p14:creationId xmlns:p14="http://schemas.microsoft.com/office/powerpoint/2010/main" val="191521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21B1-8908-474F-BC5D-DD0DA0C2613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80711C0-E0A9-4263-9E50-133C822D40E4}"/>
              </a:ext>
            </a:extLst>
          </p:cNvPr>
          <p:cNvSpPr>
            <a:spLocks noGrp="1"/>
          </p:cNvSpPr>
          <p:nvPr>
            <p:ph idx="1"/>
          </p:nvPr>
        </p:nvSpPr>
        <p:spPr/>
        <p:txBody>
          <a:bodyPr/>
          <a:lstStyle/>
          <a:p>
            <a:r>
              <a:rPr lang="en-US" sz="2000" u="sng" dirty="0">
                <a:hlinkClick r:id="rId3"/>
              </a:rPr>
              <a:t>https://www.fda.gov/food/food-safety-modernization-act-fsma/fsma-final-rule-foreign-supplier-verification-programs-fsvp-importers-food-humans-and-animals</a:t>
            </a:r>
            <a:endParaRPr lang="en-US" sz="2000" dirty="0"/>
          </a:p>
          <a:p>
            <a:r>
              <a:rPr lang="en-US" sz="2800" dirty="0"/>
              <a:t>FDA.gov search for FSVP      FSMA Final Rule on FSVP for Importers of Food for Humans and Animals</a:t>
            </a:r>
          </a:p>
          <a:p>
            <a:pPr>
              <a:buFont typeface="Wingdings" panose="05000000000000000000" pitchFamily="2" charset="2"/>
              <a:buChar char="ü"/>
            </a:pPr>
            <a:r>
              <a:rPr lang="en-US" sz="2800" dirty="0"/>
              <a:t>Guidance for Industry</a:t>
            </a:r>
          </a:p>
          <a:p>
            <a:pPr>
              <a:buFont typeface="Wingdings" panose="05000000000000000000" pitchFamily="2" charset="2"/>
              <a:buChar char="ü"/>
            </a:pPr>
            <a:r>
              <a:rPr lang="en-US" sz="2800" dirty="0"/>
              <a:t>FSVP Records</a:t>
            </a:r>
          </a:p>
          <a:p>
            <a:pPr>
              <a:buFont typeface="Wingdings" panose="05000000000000000000" pitchFamily="2" charset="2"/>
              <a:buChar char="ü"/>
            </a:pPr>
            <a:r>
              <a:rPr lang="en-US" sz="2800" dirty="0"/>
              <a:t>FSMA Technical Assistance Network (TAN)</a:t>
            </a:r>
          </a:p>
        </p:txBody>
      </p:sp>
      <p:cxnSp>
        <p:nvCxnSpPr>
          <p:cNvPr id="5" name="Straight Arrow Connector 4">
            <a:extLst>
              <a:ext uri="{FF2B5EF4-FFF2-40B4-BE49-F238E27FC236}">
                <a16:creationId xmlns:a16="http://schemas.microsoft.com/office/drawing/2014/main" id="{C69967E9-AF50-4213-B3F4-254332009D73}"/>
              </a:ext>
            </a:extLst>
          </p:cNvPr>
          <p:cNvCxnSpPr/>
          <p:nvPr/>
        </p:nvCxnSpPr>
        <p:spPr>
          <a:xfrm>
            <a:off x="4263655" y="3306726"/>
            <a:ext cx="4465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70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D638-3737-4826-94C3-2DD755B2144C}"/>
              </a:ext>
            </a:extLst>
          </p:cNvPr>
          <p:cNvSpPr>
            <a:spLocks noGrp="1"/>
          </p:cNvSpPr>
          <p:nvPr>
            <p:ph type="title"/>
          </p:nvPr>
        </p:nvSpPr>
        <p:spPr/>
        <p:txBody>
          <a:bodyPr/>
          <a:lstStyle/>
          <a:p>
            <a:r>
              <a:rPr lang="en-US" dirty="0"/>
              <a:t>Questions?</a:t>
            </a:r>
          </a:p>
        </p:txBody>
      </p:sp>
      <p:pic>
        <p:nvPicPr>
          <p:cNvPr id="5" name="Content Placeholder 4" descr="Questions">
            <a:extLst>
              <a:ext uri="{FF2B5EF4-FFF2-40B4-BE49-F238E27FC236}">
                <a16:creationId xmlns:a16="http://schemas.microsoft.com/office/drawing/2014/main" id="{82634634-4EEE-4362-9D72-78877FD4D36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254375" y="2390775"/>
            <a:ext cx="2219325" cy="2219325"/>
          </a:xfrm>
        </p:spPr>
      </p:pic>
    </p:spTree>
    <p:extLst>
      <p:ext uri="{BB962C8B-B14F-4D97-AF65-F5344CB8AC3E}">
        <p14:creationId xmlns:p14="http://schemas.microsoft.com/office/powerpoint/2010/main" val="31044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91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5A23-1BB7-4D02-92E6-2AFE8BF96FB0}"/>
              </a:ext>
            </a:extLst>
          </p:cNvPr>
          <p:cNvSpPr>
            <a:spLocks noGrp="1"/>
          </p:cNvSpPr>
          <p:nvPr>
            <p:ph type="title"/>
          </p:nvPr>
        </p:nvSpPr>
        <p:spPr/>
        <p:txBody>
          <a:bodyPr/>
          <a:lstStyle/>
          <a:p>
            <a:r>
              <a:rPr lang="en-US" dirty="0"/>
              <a:t>Which foods are covered by the FSVP Regulation?</a:t>
            </a:r>
          </a:p>
        </p:txBody>
      </p:sp>
      <p:sp>
        <p:nvSpPr>
          <p:cNvPr id="3" name="Content Placeholder 2">
            <a:extLst>
              <a:ext uri="{FF2B5EF4-FFF2-40B4-BE49-F238E27FC236}">
                <a16:creationId xmlns:a16="http://schemas.microsoft.com/office/drawing/2014/main" id="{7939BB72-CB21-4418-8D86-6948CB0DC0D3}"/>
              </a:ext>
            </a:extLst>
          </p:cNvPr>
          <p:cNvSpPr>
            <a:spLocks noGrp="1"/>
          </p:cNvSpPr>
          <p:nvPr>
            <p:ph idx="1"/>
          </p:nvPr>
        </p:nvSpPr>
        <p:spPr>
          <a:xfrm>
            <a:off x="323850" y="2451652"/>
            <a:ext cx="8509103" cy="3844166"/>
          </a:xfrm>
        </p:spPr>
        <p:txBody>
          <a:bodyPr/>
          <a:lstStyle/>
          <a:p>
            <a:r>
              <a:rPr lang="en-US" dirty="0"/>
              <a:t>All imported foods regulated by FDA</a:t>
            </a:r>
          </a:p>
          <a:p>
            <a:r>
              <a:rPr lang="en-US" dirty="0"/>
              <a:t>Includes </a:t>
            </a:r>
          </a:p>
          <a:p>
            <a:pPr lvl="1"/>
            <a:r>
              <a:rPr lang="en-US" dirty="0"/>
              <a:t>Animal Foods</a:t>
            </a:r>
          </a:p>
          <a:p>
            <a:pPr lvl="1"/>
            <a:r>
              <a:rPr lang="en-US" dirty="0"/>
              <a:t>Dietary Supplements</a:t>
            </a:r>
          </a:p>
        </p:txBody>
      </p:sp>
    </p:spTree>
    <p:extLst>
      <p:ext uri="{BB962C8B-B14F-4D97-AF65-F5344CB8AC3E}">
        <p14:creationId xmlns:p14="http://schemas.microsoft.com/office/powerpoint/2010/main" val="396403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F86F-DBEE-4289-A769-28B4B86D55AC}"/>
              </a:ext>
            </a:extLst>
          </p:cNvPr>
          <p:cNvSpPr>
            <a:spLocks noGrp="1"/>
          </p:cNvSpPr>
          <p:nvPr>
            <p:ph type="title"/>
          </p:nvPr>
        </p:nvSpPr>
        <p:spPr>
          <a:xfrm>
            <a:off x="323849" y="1023679"/>
            <a:ext cx="8509103" cy="926020"/>
          </a:xfrm>
        </p:spPr>
        <p:txBody>
          <a:bodyPr/>
          <a:lstStyle/>
          <a:p>
            <a:r>
              <a:rPr lang="en-US" dirty="0"/>
              <a:t>Which foods are exempt from FSVP?</a:t>
            </a:r>
          </a:p>
        </p:txBody>
      </p:sp>
      <p:sp>
        <p:nvSpPr>
          <p:cNvPr id="3" name="Content Placeholder 2">
            <a:extLst>
              <a:ext uri="{FF2B5EF4-FFF2-40B4-BE49-F238E27FC236}">
                <a16:creationId xmlns:a16="http://schemas.microsoft.com/office/drawing/2014/main" id="{9D82FA87-FAA1-4F0F-9EC8-A32CEB866EF5}"/>
              </a:ext>
            </a:extLst>
          </p:cNvPr>
          <p:cNvSpPr>
            <a:spLocks noGrp="1"/>
          </p:cNvSpPr>
          <p:nvPr>
            <p:ph idx="1"/>
          </p:nvPr>
        </p:nvSpPr>
        <p:spPr>
          <a:xfrm>
            <a:off x="323850" y="2319130"/>
            <a:ext cx="8509103" cy="3976688"/>
          </a:xfrm>
        </p:spPr>
        <p:txBody>
          <a:bodyPr/>
          <a:lstStyle/>
          <a:p>
            <a:r>
              <a:rPr lang="en-US" dirty="0"/>
              <a:t>Juice products</a:t>
            </a:r>
          </a:p>
          <a:p>
            <a:r>
              <a:rPr lang="en-US" dirty="0"/>
              <a:t>Fish and Fishery (Seafood) products</a:t>
            </a:r>
          </a:p>
          <a:p>
            <a:endParaRPr lang="en-US" dirty="0"/>
          </a:p>
          <a:p>
            <a:r>
              <a:rPr lang="en-US" dirty="0"/>
              <a:t>Alcoholic beverages</a:t>
            </a:r>
          </a:p>
          <a:p>
            <a:r>
              <a:rPr lang="en-US" dirty="0"/>
              <a:t>Food imported for research or evaluation</a:t>
            </a:r>
          </a:p>
          <a:p>
            <a:r>
              <a:rPr lang="en-US" dirty="0"/>
              <a:t>Food imported for processing and export</a:t>
            </a:r>
          </a:p>
        </p:txBody>
      </p:sp>
    </p:spTree>
    <p:extLst>
      <p:ext uri="{BB962C8B-B14F-4D97-AF65-F5344CB8AC3E}">
        <p14:creationId xmlns:p14="http://schemas.microsoft.com/office/powerpoint/2010/main" val="125429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78DD-4EA7-40DA-B43C-2E4717ECF386}"/>
              </a:ext>
            </a:extLst>
          </p:cNvPr>
          <p:cNvSpPr>
            <a:spLocks noGrp="1"/>
          </p:cNvSpPr>
          <p:nvPr>
            <p:ph type="title"/>
          </p:nvPr>
        </p:nvSpPr>
        <p:spPr/>
        <p:txBody>
          <a:bodyPr/>
          <a:lstStyle/>
          <a:p>
            <a:r>
              <a:rPr lang="en-US" dirty="0"/>
              <a:t>Am I subject to the FSVP rule?</a:t>
            </a:r>
          </a:p>
        </p:txBody>
      </p:sp>
      <p:sp>
        <p:nvSpPr>
          <p:cNvPr id="3" name="Content Placeholder 2">
            <a:extLst>
              <a:ext uri="{FF2B5EF4-FFF2-40B4-BE49-F238E27FC236}">
                <a16:creationId xmlns:a16="http://schemas.microsoft.com/office/drawing/2014/main" id="{E195E8CB-9F7A-4F20-A99F-34D94FCBFB7E}"/>
              </a:ext>
            </a:extLst>
          </p:cNvPr>
          <p:cNvSpPr>
            <a:spLocks noGrp="1"/>
          </p:cNvSpPr>
          <p:nvPr>
            <p:ph idx="1"/>
          </p:nvPr>
        </p:nvSpPr>
        <p:spPr/>
        <p:txBody>
          <a:bodyPr/>
          <a:lstStyle/>
          <a:p>
            <a:r>
              <a:rPr lang="en-US" sz="2800" dirty="0"/>
              <a:t>The FSVP importer is the U.S. owner or consignee of the food offered for import (i.e., owns the food, has purchased it, or has agreed in writing to purchase it at the time of US. entry).</a:t>
            </a:r>
          </a:p>
          <a:p>
            <a:r>
              <a:rPr lang="en-US" sz="2800" dirty="0"/>
              <a:t>If there is no U.S. owner or consignee at the time of entry, the FSVP importer is the </a:t>
            </a:r>
            <a:r>
              <a:rPr lang="en-US" sz="2800" dirty="0">
                <a:solidFill>
                  <a:prstClr val="black"/>
                </a:solidFill>
              </a:rPr>
              <a:t>U.S. agent or representative of the foreign owner or consignee</a:t>
            </a:r>
            <a:endParaRPr lang="en-US" sz="2800" dirty="0"/>
          </a:p>
        </p:txBody>
      </p:sp>
    </p:spTree>
    <p:extLst>
      <p:ext uri="{BB962C8B-B14F-4D97-AF65-F5344CB8AC3E}">
        <p14:creationId xmlns:p14="http://schemas.microsoft.com/office/powerpoint/2010/main" val="134280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D479-A96A-4CD1-B3F8-FBA632C17A4E}"/>
              </a:ext>
            </a:extLst>
          </p:cNvPr>
          <p:cNvSpPr>
            <a:spLocks noGrp="1"/>
          </p:cNvSpPr>
          <p:nvPr>
            <p:ph type="title"/>
          </p:nvPr>
        </p:nvSpPr>
        <p:spPr>
          <a:xfrm>
            <a:off x="323849" y="228601"/>
            <a:ext cx="8509103" cy="1108710"/>
          </a:xfrm>
        </p:spPr>
        <p:txBody>
          <a:bodyPr/>
          <a:lstStyle/>
          <a:p>
            <a:r>
              <a:rPr lang="en-US" dirty="0"/>
              <a:t>Standard FSVP requirements</a:t>
            </a:r>
          </a:p>
        </p:txBody>
      </p:sp>
      <p:sp>
        <p:nvSpPr>
          <p:cNvPr id="3" name="Content Placeholder 2">
            <a:extLst>
              <a:ext uri="{FF2B5EF4-FFF2-40B4-BE49-F238E27FC236}">
                <a16:creationId xmlns:a16="http://schemas.microsoft.com/office/drawing/2014/main" id="{F4BC8A86-3329-4DC8-9EDC-832715B56A2F}"/>
              </a:ext>
            </a:extLst>
          </p:cNvPr>
          <p:cNvSpPr>
            <a:spLocks noGrp="1"/>
          </p:cNvSpPr>
          <p:nvPr>
            <p:ph idx="1"/>
          </p:nvPr>
        </p:nvSpPr>
        <p:spPr>
          <a:xfrm>
            <a:off x="323850" y="1463041"/>
            <a:ext cx="8509103" cy="4832778"/>
          </a:xfrm>
        </p:spPr>
        <p:txBody>
          <a:bodyPr/>
          <a:lstStyle/>
          <a:p>
            <a:pPr marL="0" indent="0">
              <a:buNone/>
            </a:pPr>
            <a:r>
              <a:rPr lang="en-US" sz="2400" dirty="0"/>
              <a:t>Importers must establish and follow written procedures to ensure that they import foods only from foreign suppliers that are approved based on the importer’s evaluation of the risk posed by the imported food and the supplier’s performance </a:t>
            </a:r>
          </a:p>
          <a:p>
            <a:pPr marL="0" indent="0">
              <a:buNone/>
            </a:pPr>
            <a:endParaRPr lang="en-US" sz="2400" dirty="0"/>
          </a:p>
          <a:p>
            <a:r>
              <a:rPr lang="en-US" sz="2800" dirty="0"/>
              <a:t>Develop </a:t>
            </a:r>
            <a:r>
              <a:rPr lang="en-US" sz="2800" dirty="0">
                <a:solidFill>
                  <a:prstClr val="black"/>
                </a:solidFill>
              </a:rPr>
              <a:t>written</a:t>
            </a:r>
            <a:r>
              <a:rPr lang="en-US" sz="2400" dirty="0">
                <a:solidFill>
                  <a:prstClr val="black"/>
                </a:solidFill>
              </a:rPr>
              <a:t> </a:t>
            </a:r>
            <a:r>
              <a:rPr lang="en-US" sz="2800" dirty="0"/>
              <a:t>FSVP </a:t>
            </a:r>
          </a:p>
          <a:p>
            <a:r>
              <a:rPr lang="en-US" sz="2800" dirty="0"/>
              <a:t>Must be a qualified individual/auditor</a:t>
            </a:r>
          </a:p>
          <a:p>
            <a:r>
              <a:rPr lang="en-US" sz="2800" dirty="0"/>
              <a:t>Conduct Hazard Analysis</a:t>
            </a:r>
          </a:p>
          <a:p>
            <a:pPr lvl="1">
              <a:buSzPct val="80000"/>
              <a:buFont typeface="Courier New" panose="02070309020205020404" pitchFamily="49" charset="0"/>
              <a:buChar char="o"/>
            </a:pPr>
            <a:r>
              <a:rPr lang="en-US" sz="2400" dirty="0"/>
              <a:t>Identify and evaluate hazards for each food</a:t>
            </a:r>
          </a:p>
          <a:p>
            <a:pPr lvl="2">
              <a:buSzPct val="80000"/>
              <a:buFont typeface="Wingdings" panose="05000000000000000000" pitchFamily="2" charset="2"/>
              <a:buChar char="Ø"/>
            </a:pPr>
            <a:r>
              <a:rPr lang="en-US" dirty="0"/>
              <a:t>Biological, chemical, and physical</a:t>
            </a:r>
          </a:p>
          <a:p>
            <a:endParaRPr lang="en-US" dirty="0"/>
          </a:p>
        </p:txBody>
      </p:sp>
    </p:spTree>
    <p:extLst>
      <p:ext uri="{BB962C8B-B14F-4D97-AF65-F5344CB8AC3E}">
        <p14:creationId xmlns:p14="http://schemas.microsoft.com/office/powerpoint/2010/main" val="4185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A798-2C25-430C-97C2-FCD435D1ACB4}"/>
              </a:ext>
            </a:extLst>
          </p:cNvPr>
          <p:cNvSpPr>
            <a:spLocks noGrp="1"/>
          </p:cNvSpPr>
          <p:nvPr>
            <p:ph type="title"/>
          </p:nvPr>
        </p:nvSpPr>
        <p:spPr/>
        <p:txBody>
          <a:bodyPr/>
          <a:lstStyle/>
          <a:p>
            <a:r>
              <a:rPr lang="en-US" dirty="0">
                <a:solidFill>
                  <a:prstClr val="black"/>
                </a:solidFill>
              </a:rPr>
              <a:t>Standard FSVP requirements</a:t>
            </a:r>
            <a:endParaRPr lang="en-US" dirty="0"/>
          </a:p>
        </p:txBody>
      </p:sp>
      <p:sp>
        <p:nvSpPr>
          <p:cNvPr id="3" name="Content Placeholder 2">
            <a:extLst>
              <a:ext uri="{FF2B5EF4-FFF2-40B4-BE49-F238E27FC236}">
                <a16:creationId xmlns:a16="http://schemas.microsoft.com/office/drawing/2014/main" id="{B15849C7-F273-416D-8A81-AB696C9C55E4}"/>
              </a:ext>
            </a:extLst>
          </p:cNvPr>
          <p:cNvSpPr>
            <a:spLocks noGrp="1"/>
          </p:cNvSpPr>
          <p:nvPr>
            <p:ph idx="1"/>
          </p:nvPr>
        </p:nvSpPr>
        <p:spPr/>
        <p:txBody>
          <a:bodyPr/>
          <a:lstStyle/>
          <a:p>
            <a:pPr lvl="0"/>
            <a:r>
              <a:rPr lang="en-US" sz="2800" dirty="0">
                <a:solidFill>
                  <a:prstClr val="black"/>
                </a:solidFill>
              </a:rPr>
              <a:t>Evaluate Food Risk and Foreign Supplier Performance for Approval</a:t>
            </a:r>
          </a:p>
          <a:p>
            <a:pPr lvl="1">
              <a:buFont typeface="Courier New" panose="02070309020205020404" pitchFamily="49" charset="0"/>
              <a:buChar char="o"/>
            </a:pPr>
            <a:r>
              <a:rPr lang="en-US" sz="2400" dirty="0">
                <a:solidFill>
                  <a:prstClr val="black"/>
                </a:solidFill>
              </a:rPr>
              <a:t>The hazard analysis</a:t>
            </a:r>
          </a:p>
          <a:p>
            <a:pPr lvl="1">
              <a:buFont typeface="Courier New" panose="02070309020205020404" pitchFamily="49" charset="0"/>
              <a:buChar char="o"/>
            </a:pPr>
            <a:r>
              <a:rPr lang="en-US" sz="2400" dirty="0">
                <a:solidFill>
                  <a:prstClr val="black"/>
                </a:solidFill>
              </a:rPr>
              <a:t>The foreign supplier’s processes and procedures used to prevent the hazards</a:t>
            </a:r>
          </a:p>
          <a:p>
            <a:pPr lvl="1">
              <a:buFont typeface="Courier New" panose="02070309020205020404" pitchFamily="49" charset="0"/>
              <a:buChar char="o"/>
            </a:pPr>
            <a:r>
              <a:rPr lang="en-US" sz="2400" dirty="0">
                <a:solidFill>
                  <a:prstClr val="black"/>
                </a:solidFill>
              </a:rPr>
              <a:t>The foreign supplier’s food safety history, can search foreign suppliers on FDA’s Import Alert list</a:t>
            </a:r>
          </a:p>
          <a:p>
            <a:endParaRPr lang="en-US" dirty="0"/>
          </a:p>
        </p:txBody>
      </p:sp>
    </p:spTree>
    <p:extLst>
      <p:ext uri="{BB962C8B-B14F-4D97-AF65-F5344CB8AC3E}">
        <p14:creationId xmlns:p14="http://schemas.microsoft.com/office/powerpoint/2010/main" val="421387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DD1AB-518D-406E-B463-AACFC0254650}"/>
              </a:ext>
            </a:extLst>
          </p:cNvPr>
          <p:cNvSpPr>
            <a:spLocks noGrp="1"/>
          </p:cNvSpPr>
          <p:nvPr>
            <p:ph type="title"/>
          </p:nvPr>
        </p:nvSpPr>
        <p:spPr/>
        <p:txBody>
          <a:bodyPr/>
          <a:lstStyle/>
          <a:p>
            <a:r>
              <a:rPr lang="en-US" dirty="0">
                <a:solidFill>
                  <a:prstClr val="black"/>
                </a:solidFill>
              </a:rPr>
              <a:t>Standard FSVP requirements</a:t>
            </a:r>
            <a:endParaRPr lang="en-US" dirty="0"/>
          </a:p>
        </p:txBody>
      </p:sp>
      <p:sp>
        <p:nvSpPr>
          <p:cNvPr id="3" name="Content Placeholder 2">
            <a:extLst>
              <a:ext uri="{FF2B5EF4-FFF2-40B4-BE49-F238E27FC236}">
                <a16:creationId xmlns:a16="http://schemas.microsoft.com/office/drawing/2014/main" id="{943D3BBA-3BC0-43BB-B69F-77C3A8970770}"/>
              </a:ext>
            </a:extLst>
          </p:cNvPr>
          <p:cNvSpPr>
            <a:spLocks noGrp="1"/>
          </p:cNvSpPr>
          <p:nvPr>
            <p:ph idx="1"/>
          </p:nvPr>
        </p:nvSpPr>
        <p:spPr/>
        <p:txBody>
          <a:bodyPr/>
          <a:lstStyle/>
          <a:p>
            <a:pPr lvl="0"/>
            <a:r>
              <a:rPr lang="en-US" sz="2800" dirty="0">
                <a:solidFill>
                  <a:prstClr val="black"/>
                </a:solidFill>
              </a:rPr>
              <a:t>Supplier Verification</a:t>
            </a:r>
          </a:p>
          <a:p>
            <a:pPr lvl="0">
              <a:buFont typeface="Courier New" panose="02070309020205020404" pitchFamily="49" charset="0"/>
              <a:buChar char="o"/>
            </a:pPr>
            <a:r>
              <a:rPr lang="en-US" sz="2400" dirty="0">
                <a:solidFill>
                  <a:prstClr val="black"/>
                </a:solidFill>
              </a:rPr>
              <a:t>Importer must establish and follow written procedures to ensure it only imports from approved foreign suppliers and conduct appropriate supplier verification activities</a:t>
            </a:r>
          </a:p>
          <a:p>
            <a:pPr lvl="0">
              <a:buFont typeface="Courier New" panose="02070309020205020404" pitchFamily="49" charset="0"/>
              <a:buChar char="o"/>
            </a:pPr>
            <a:r>
              <a:rPr lang="en-US" sz="2400" dirty="0">
                <a:solidFill>
                  <a:prstClr val="black"/>
                </a:solidFill>
              </a:rPr>
              <a:t>Supplier verification options</a:t>
            </a:r>
          </a:p>
          <a:p>
            <a:pPr lvl="1">
              <a:buFont typeface="Wingdings" panose="05000000000000000000" pitchFamily="2" charset="2"/>
              <a:buChar char="Ø"/>
            </a:pPr>
            <a:r>
              <a:rPr lang="en-US" sz="2400" dirty="0">
                <a:solidFill>
                  <a:prstClr val="black"/>
                </a:solidFill>
              </a:rPr>
              <a:t>Annual on-site visits</a:t>
            </a:r>
          </a:p>
          <a:p>
            <a:pPr lvl="1">
              <a:buFont typeface="Wingdings" panose="05000000000000000000" pitchFamily="2" charset="2"/>
              <a:buChar char="Ø"/>
            </a:pPr>
            <a:r>
              <a:rPr lang="en-US" sz="2400" dirty="0">
                <a:solidFill>
                  <a:prstClr val="black"/>
                </a:solidFill>
              </a:rPr>
              <a:t>Sampling and testing</a:t>
            </a:r>
          </a:p>
          <a:p>
            <a:pPr lvl="1">
              <a:buFont typeface="Wingdings" panose="05000000000000000000" pitchFamily="2" charset="2"/>
              <a:buChar char="Ø"/>
            </a:pPr>
            <a:r>
              <a:rPr lang="en-US" sz="2400" dirty="0">
                <a:solidFill>
                  <a:prstClr val="black"/>
                </a:solidFill>
              </a:rPr>
              <a:t>Review suppliers relevant food safety records</a:t>
            </a:r>
          </a:p>
          <a:p>
            <a:endParaRPr lang="en-US" dirty="0"/>
          </a:p>
        </p:txBody>
      </p:sp>
    </p:spTree>
    <p:extLst>
      <p:ext uri="{BB962C8B-B14F-4D97-AF65-F5344CB8AC3E}">
        <p14:creationId xmlns:p14="http://schemas.microsoft.com/office/powerpoint/2010/main" val="105171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C004-1EC4-42C2-9FFD-93B20766C46B}"/>
              </a:ext>
            </a:extLst>
          </p:cNvPr>
          <p:cNvSpPr>
            <a:spLocks noGrp="1"/>
          </p:cNvSpPr>
          <p:nvPr>
            <p:ph type="title"/>
          </p:nvPr>
        </p:nvSpPr>
        <p:spPr/>
        <p:txBody>
          <a:bodyPr/>
          <a:lstStyle/>
          <a:p>
            <a:r>
              <a:rPr lang="en-US" dirty="0">
                <a:solidFill>
                  <a:prstClr val="black"/>
                </a:solidFill>
              </a:rPr>
              <a:t>Standard FSVP requirements</a:t>
            </a:r>
            <a:endParaRPr lang="en-US" dirty="0"/>
          </a:p>
        </p:txBody>
      </p:sp>
      <p:sp>
        <p:nvSpPr>
          <p:cNvPr id="3" name="Content Placeholder 2">
            <a:extLst>
              <a:ext uri="{FF2B5EF4-FFF2-40B4-BE49-F238E27FC236}">
                <a16:creationId xmlns:a16="http://schemas.microsoft.com/office/drawing/2014/main" id="{A6F12AE3-AFB2-4623-845A-D653D4752C48}"/>
              </a:ext>
            </a:extLst>
          </p:cNvPr>
          <p:cNvSpPr>
            <a:spLocks noGrp="1"/>
          </p:cNvSpPr>
          <p:nvPr>
            <p:ph idx="1"/>
          </p:nvPr>
        </p:nvSpPr>
        <p:spPr/>
        <p:txBody>
          <a:bodyPr/>
          <a:lstStyle/>
          <a:p>
            <a:pPr lvl="0"/>
            <a:r>
              <a:rPr lang="en-US" sz="2800" dirty="0">
                <a:solidFill>
                  <a:prstClr val="black"/>
                </a:solidFill>
              </a:rPr>
              <a:t>Corrective Actions</a:t>
            </a:r>
          </a:p>
          <a:p>
            <a:pPr lvl="0">
              <a:buFont typeface="Courier New" panose="02070309020205020404" pitchFamily="49" charset="0"/>
              <a:buChar char="o"/>
            </a:pPr>
            <a:r>
              <a:rPr lang="en-US" sz="2400" dirty="0"/>
              <a:t>Importers must promptly take appropriate corrective actions if they determine that a foreign supplier has not used processes and procedures that provide the same level of public health protection</a:t>
            </a:r>
            <a:endParaRPr lang="en-US" sz="2400" dirty="0">
              <a:solidFill>
                <a:prstClr val="black"/>
              </a:solidFill>
            </a:endParaRPr>
          </a:p>
          <a:p>
            <a:pPr lvl="0"/>
            <a:r>
              <a:rPr lang="en-US" sz="2800" dirty="0">
                <a:solidFill>
                  <a:prstClr val="black"/>
                </a:solidFill>
              </a:rPr>
              <a:t>Identification of importer at the time of entry</a:t>
            </a:r>
          </a:p>
          <a:p>
            <a:pPr lvl="0">
              <a:buFont typeface="Courier New" panose="02070309020205020404" pitchFamily="49" charset="0"/>
              <a:buChar char="o"/>
            </a:pPr>
            <a:r>
              <a:rPr lang="en-US" sz="2400" dirty="0"/>
              <a:t>Name, email address, and unique facility identifier (UFI) </a:t>
            </a:r>
          </a:p>
          <a:p>
            <a:pPr lvl="1">
              <a:buFont typeface="Wingdings" panose="05000000000000000000" pitchFamily="2" charset="2"/>
              <a:buChar char="Ø"/>
            </a:pPr>
            <a:r>
              <a:rPr lang="en-US" sz="2400" dirty="0">
                <a:solidFill>
                  <a:prstClr val="black"/>
                </a:solidFill>
              </a:rPr>
              <a:t>UFI is the importer’s DUNS number</a:t>
            </a:r>
          </a:p>
          <a:p>
            <a:pPr lvl="0"/>
            <a:endParaRPr lang="en-US" sz="2400" dirty="0">
              <a:solidFill>
                <a:prstClr val="black"/>
              </a:solidFill>
            </a:endParaRPr>
          </a:p>
          <a:p>
            <a:endParaRPr lang="en-US" dirty="0"/>
          </a:p>
        </p:txBody>
      </p:sp>
    </p:spTree>
    <p:extLst>
      <p:ext uri="{BB962C8B-B14F-4D97-AF65-F5344CB8AC3E}">
        <p14:creationId xmlns:p14="http://schemas.microsoft.com/office/powerpoint/2010/main" val="886642129"/>
      </p:ext>
    </p:extLst>
  </p:cSld>
  <p:clrMapOvr>
    <a:masterClrMapping/>
  </p:clrMapOvr>
</p:sld>
</file>

<file path=ppt/theme/theme1.xml><?xml version="1.0" encoding="utf-8"?>
<a:theme xmlns:a="http://schemas.openxmlformats.org/drawingml/2006/main" name="PowerPoint_Template_O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for FE Initial UAT meeting-2.ppt [Compatibility Mode]" id="{D9160584-F172-4F7E-A623-B6BCC650F654}" vid="{6F7322A9-545C-406C-B920-B3B18E7A26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593544c-8bc9-488a-9957-4d59a7b3d015">ZMWYKQWEJHRJ-1412794671-13</_dlc_DocId>
    <_dlc_DocIdUrl xmlns="c593544c-8bc9-488a-9957-4d59a7b3d015">
      <Url>http://sharepoint.fda.gov/orgs/ORA-IMP/imports/HQ/_layouts/DocIdRedir.aspx?ID=ZMWYKQWEJHRJ-1412794671-13</Url>
      <Description>ZMWYKQWEJHRJ-1412794671-13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C6E6C1FB1F3F4C9DD2D5B48361A558" ma:contentTypeVersion="0" ma:contentTypeDescription="Create a new document." ma:contentTypeScope="" ma:versionID="c0ad684aac4398a2296a69ad89f0fea3">
  <xsd:schema xmlns:xsd="http://www.w3.org/2001/XMLSchema" xmlns:xs="http://www.w3.org/2001/XMLSchema" xmlns:p="http://schemas.microsoft.com/office/2006/metadata/properties" xmlns:ns2="c593544c-8bc9-488a-9957-4d59a7b3d015" targetNamespace="http://schemas.microsoft.com/office/2006/metadata/properties" ma:root="true" ma:fieldsID="f735efe3037c15fe5e7164caebe31d49" ns2:_="">
    <xsd:import namespace="c593544c-8bc9-488a-9957-4d59a7b3d01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44c-8bc9-488a-9957-4d59a7b3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D8635-88CC-4FB5-AA82-11C352DEC08A}">
  <ds:schemaRefs>
    <ds:schemaRef ds:uri="http://schemas.openxmlformats.org/package/2006/metadata/core-properties"/>
    <ds:schemaRef ds:uri="http://purl.org/dc/dcmitype/"/>
    <ds:schemaRef ds:uri="http://purl.org/dc/elements/1.1/"/>
    <ds:schemaRef ds:uri="http://schemas.microsoft.com/office/infopath/2007/PartnerControls"/>
    <ds:schemaRef ds:uri="http://schemas.microsoft.com/office/2006/metadata/properties"/>
    <ds:schemaRef ds:uri="c593544c-8bc9-488a-9957-4d59a7b3d015"/>
    <ds:schemaRef ds:uri="http://schemas.microsoft.com/office/2006/documentManagement/types"/>
    <ds:schemaRef ds:uri="http://www.w3.org/XML/1998/namespace"/>
    <ds:schemaRef ds:uri="http://purl.org/dc/terms/"/>
  </ds:schemaRefs>
</ds:datastoreItem>
</file>

<file path=customXml/itemProps2.xml><?xml version="1.0" encoding="utf-8"?>
<ds:datastoreItem xmlns:ds="http://schemas.openxmlformats.org/officeDocument/2006/customXml" ds:itemID="{8027F874-48A1-48B8-866E-9870D7CFC405}">
  <ds:schemaRefs>
    <ds:schemaRef ds:uri="http://schemas.microsoft.com/sharepoint/v3/contenttype/forms"/>
  </ds:schemaRefs>
</ds:datastoreItem>
</file>

<file path=customXml/itemProps3.xml><?xml version="1.0" encoding="utf-8"?>
<ds:datastoreItem xmlns:ds="http://schemas.openxmlformats.org/officeDocument/2006/customXml" ds:itemID="{CFCC9824-A77E-48D8-A6A8-EF642DA8F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44c-8bc9-488a-9957-4d59a7b3d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D17899C-1171-4C9D-A403-76CE835563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Visual Identity Template</Template>
  <TotalTime>6215</TotalTime>
  <Words>1219</Words>
  <Application>Microsoft Office PowerPoint</Application>
  <PresentationFormat>On-screen Show (4:3)</PresentationFormat>
  <Paragraphs>169</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Helvetica</vt:lpstr>
      <vt:lpstr>Wingdings</vt:lpstr>
      <vt:lpstr>PowerPoint_Template_ORA</vt:lpstr>
      <vt:lpstr>Foreign Supplier Verification Programs (FSVP)</vt:lpstr>
      <vt:lpstr>Purpose of FSVP</vt:lpstr>
      <vt:lpstr>Which foods are covered by the FSVP Regulation?</vt:lpstr>
      <vt:lpstr>Which foods are exempt from FSVP?</vt:lpstr>
      <vt:lpstr>Am I subject to the FSVP rule?</vt:lpstr>
      <vt:lpstr>Standard FSVP requirements</vt:lpstr>
      <vt:lpstr>Standard FSVP requirements</vt:lpstr>
      <vt:lpstr>Standard FSVP requirements</vt:lpstr>
      <vt:lpstr>Standard FSVP requirements</vt:lpstr>
      <vt:lpstr>Standard FSVP requirements</vt:lpstr>
      <vt:lpstr>Modified Requirements</vt:lpstr>
      <vt:lpstr>What to expect when you’re inspected</vt:lpstr>
      <vt:lpstr>What to expect when you’re inspected</vt:lpstr>
      <vt:lpstr>What to expect when you’re inspected</vt:lpstr>
      <vt:lpstr>What to expect when you’re inspected</vt:lpstr>
      <vt:lpstr>FSVP Implementation</vt:lpstr>
      <vt:lpstr>FSVP Implementation</vt:lpstr>
      <vt:lpstr>Import Alert 99-41</vt:lpstr>
      <vt:lpstr>Compliant Importers</vt:lpstr>
      <vt:lpstr>Importers that are also manufacturers </vt:lpstr>
      <vt:lpstr>Importers that are also manufacturers </vt:lpstr>
      <vt:lpstr>Importers that are also manufacturers </vt:lpstr>
      <vt:lpstr>Resources</vt:lpstr>
      <vt:lpstr>Questions?</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Supplier Verification Program</dc:title>
  <dc:creator>Rios, Shelly</dc:creator>
  <cp:lastModifiedBy>Groehnert, Cathy</cp:lastModifiedBy>
  <cp:revision>68</cp:revision>
  <dcterms:created xsi:type="dcterms:W3CDTF">2019-10-25T12:26:26Z</dcterms:created>
  <dcterms:modified xsi:type="dcterms:W3CDTF">2021-03-12T15:47:21Z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1a2689ef-afa9-4da9-8d96-bf3db9e05f79</vt:lpwstr>
  </property>
  <property fmtid="{D5CDD505-2E9C-101B-9397-08002B2CF9AE}" pid="3" name="ContentTypeId">
    <vt:lpwstr>0x01010094C6E6C1FB1F3F4C9DD2D5B48361A558</vt:lpwstr>
  </property>
</Properties>
</file>