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6">
  <p:sldMasterIdLst>
    <p:sldMasterId id="2147483674" r:id="rId1"/>
  </p:sldMasterIdLst>
  <p:notesMasterIdLst>
    <p:notesMasterId r:id="rId42"/>
  </p:notesMasterIdLst>
  <p:sldIdLst>
    <p:sldId id="258" r:id="rId2"/>
    <p:sldId id="265" r:id="rId3"/>
    <p:sldId id="278" r:id="rId4"/>
    <p:sldId id="261" r:id="rId5"/>
    <p:sldId id="271" r:id="rId6"/>
    <p:sldId id="274" r:id="rId7"/>
    <p:sldId id="294" r:id="rId8"/>
    <p:sldId id="285" r:id="rId9"/>
    <p:sldId id="263" r:id="rId10"/>
    <p:sldId id="291" r:id="rId11"/>
    <p:sldId id="288" r:id="rId12"/>
    <p:sldId id="298" r:id="rId13"/>
    <p:sldId id="297" r:id="rId14"/>
    <p:sldId id="306" r:id="rId15"/>
    <p:sldId id="324" r:id="rId16"/>
    <p:sldId id="309" r:id="rId17"/>
    <p:sldId id="308" r:id="rId18"/>
    <p:sldId id="310" r:id="rId19"/>
    <p:sldId id="311" r:id="rId20"/>
    <p:sldId id="307" r:id="rId21"/>
    <p:sldId id="300" r:id="rId22"/>
    <p:sldId id="312" r:id="rId23"/>
    <p:sldId id="313" r:id="rId24"/>
    <p:sldId id="314" r:id="rId25"/>
    <p:sldId id="315" r:id="rId26"/>
    <p:sldId id="316" r:id="rId27"/>
    <p:sldId id="319" r:id="rId28"/>
    <p:sldId id="318" r:id="rId29"/>
    <p:sldId id="301" r:id="rId30"/>
    <p:sldId id="320" r:id="rId31"/>
    <p:sldId id="317" r:id="rId32"/>
    <p:sldId id="299" r:id="rId33"/>
    <p:sldId id="303" r:id="rId34"/>
    <p:sldId id="323" r:id="rId35"/>
    <p:sldId id="302" r:id="rId36"/>
    <p:sldId id="321" r:id="rId37"/>
    <p:sldId id="322" r:id="rId38"/>
    <p:sldId id="304" r:id="rId39"/>
    <p:sldId id="276" r:id="rId40"/>
    <p:sldId id="27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snapToGrid="0" snapToObjects="1">
      <p:cViewPr varScale="1">
        <p:scale>
          <a:sx n="81" d="100"/>
          <a:sy n="81" d="100"/>
        </p:scale>
        <p:origin x="1531"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4F1F9-670B-4BD8-A79A-22FF1A005646}" type="datetimeFigureOut">
              <a:rPr lang="en-US" smtClean="0"/>
              <a:t>3/5/2021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21</a:t>
            </a:fld>
            <a:endParaRPr lang="en-US"/>
          </a:p>
        </p:txBody>
      </p:sp>
    </p:spTree>
    <p:extLst>
      <p:ext uri="{BB962C8B-B14F-4D97-AF65-F5344CB8AC3E}">
        <p14:creationId xmlns:p14="http://schemas.microsoft.com/office/powerpoint/2010/main" val="3511071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3/5/2021</a:t>
            </a:fld>
            <a:endParaRPr lang="en-US" dirty="0"/>
          </a:p>
        </p:txBody>
      </p:sp>
      <p:pic>
        <p:nvPicPr>
          <p:cNvPr id="8" name="Picture 7" descr="FDA_B&amp;W_Primary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7" name="Picture 6"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Tree>
    <p:extLst>
      <p:ext uri="{BB962C8B-B14F-4D97-AF65-F5344CB8AC3E}">
        <p14:creationId xmlns:p14="http://schemas.microsoft.com/office/powerpoint/2010/main" val="359217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3/5/2021</a:t>
            </a:fld>
            <a:endParaRPr lang="en-US"/>
          </a:p>
        </p:txBody>
      </p:sp>
      <p:pic>
        <p:nvPicPr>
          <p:cNvPr id="7" name="Picture 6"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8" name="TextBox 7"/>
          <p:cNvSpPr txBox="1"/>
          <p:nvPr/>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11" name="TextBox 10"/>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77509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3/5/2021</a:t>
            </a:fld>
            <a:endParaRPr lang="en-US"/>
          </a:p>
        </p:txBody>
      </p:sp>
      <p:sp>
        <p:nvSpPr>
          <p:cNvPr id="7" name="Footer Placeholder 4"/>
          <p:cNvSpPr>
            <a:spLocks noGrp="1"/>
          </p:cNvSpPr>
          <p:nvPr>
            <p:ph type="ftr" sz="quarter" idx="11"/>
          </p:nvPr>
        </p:nvSpPr>
        <p:spPr>
          <a:xfrm>
            <a:off x="304800" y="6384925"/>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9" name="Picture 8"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85917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pic>
        <p:nvPicPr>
          <p:cNvPr id="3" name="Picture 2"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179585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3/5/2021</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7" name="Picture 6"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76203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3/5/2021</a:t>
            </a:fld>
            <a:endParaRPr lang="en-US"/>
          </a:p>
        </p:txBody>
      </p:sp>
      <p:sp>
        <p:nvSpPr>
          <p:cNvPr id="6" name="Footer Placeholder 4"/>
          <p:cNvSpPr>
            <a:spLocks noGrp="1"/>
          </p:cNvSpPr>
          <p:nvPr>
            <p:ph type="ftr" sz="quarter" idx="11"/>
          </p:nvPr>
        </p:nvSpPr>
        <p:spPr>
          <a:xfrm>
            <a:off x="304800" y="6384925"/>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847720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3/5/2021</a:t>
            </a:fld>
            <a:endParaRPr lang="en-US"/>
          </a:p>
        </p:txBody>
      </p:sp>
      <p:pic>
        <p:nvPicPr>
          <p:cNvPr id="7" name="Picture 6"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10" name="TextBox 9"/>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790354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3/5/2021</a:t>
            </a:fld>
            <a:endParaRPr lang="en-US"/>
          </a:p>
        </p:txBody>
      </p:sp>
      <p:pic>
        <p:nvPicPr>
          <p:cNvPr id="8" name="Picture 7"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11" name="TextBox 10"/>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2" name="TextBox 11"/>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022933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3/5/2021</a:t>
            </a:fld>
            <a:endParaRPr lang="en-US" dirty="0"/>
          </a:p>
        </p:txBody>
      </p:sp>
      <p:pic>
        <p:nvPicPr>
          <p:cNvPr id="10" name="Picture 9"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13" name="TextBox 12"/>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12" name="Picture 11"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4" name="TextBox 13"/>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294675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3/5/2021</a:t>
            </a:fld>
            <a:endParaRPr lang="en-US"/>
          </a:p>
        </p:txBody>
      </p:sp>
      <p:pic>
        <p:nvPicPr>
          <p:cNvPr id="6" name="Picture 5"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9" name="TextBox 8"/>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421417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3/5/2021</a:t>
            </a:fld>
            <a:endParaRPr lang="en-US"/>
          </a:p>
        </p:txBody>
      </p:sp>
      <p:pic>
        <p:nvPicPr>
          <p:cNvPr id="8" name="Picture 7"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11" name="TextBox 10"/>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2" name="TextBox 11"/>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6901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3/5/2021</a:t>
            </a:fld>
            <a:endParaRPr lang="en-US"/>
          </a:p>
        </p:txBody>
      </p:sp>
      <p:pic>
        <p:nvPicPr>
          <p:cNvPr id="8" name="Picture 7"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11" name="TextBox 10"/>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2" name="TextBox 11"/>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31641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3/5/2021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28534510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fsanappsexternal.fda.gov/scripts/foodSafetyPlanBuilder/" TargetMode="External"/><Relationship Id="rId2" Type="http://schemas.openxmlformats.org/officeDocument/2006/relationships/hyperlink" Target="https://www.fda.gov/regulatory-information/search-fda-guidance-documents/draft-guidance-industry-hazard-analysis-and-risk-based-preventive-controls-human-food" TargetMode="External"/><Relationship Id="rId1" Type="http://schemas.openxmlformats.org/officeDocument/2006/relationships/slideLayout" Target="../slideLayouts/slideLayout2.xml"/><Relationship Id="rId4" Type="http://schemas.openxmlformats.org/officeDocument/2006/relationships/hyperlink" Target="https://www.ifsh.iit.edu/sites/ifsh/files/departments/fspca/pdfs/FSPCA_Ap2_Worksheets__V1.1_Fillable.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5388" y="2164977"/>
            <a:ext cx="6400800" cy="1752600"/>
          </a:xfrm>
        </p:spPr>
        <p:txBody>
          <a:bodyPr>
            <a:normAutofit/>
          </a:bodyPr>
          <a:lstStyle/>
          <a:p>
            <a:r>
              <a:rPr lang="en-US" sz="4800" dirty="0">
                <a:solidFill>
                  <a:srgbClr val="7030A0"/>
                </a:solidFill>
                <a:effectLst>
                  <a:outerShdw blurRad="38100" dist="38100" dir="2700000" algn="tl">
                    <a:srgbClr val="000000">
                      <a:alpha val="43137"/>
                    </a:srgbClr>
                  </a:outerShdw>
                </a:effectLst>
              </a:rPr>
              <a:t>How to Develop your Food Safety Plan</a:t>
            </a:r>
          </a:p>
        </p:txBody>
      </p:sp>
      <p:sp>
        <p:nvSpPr>
          <p:cNvPr id="2" name="TextBox 1">
            <a:extLst>
              <a:ext uri="{FF2B5EF4-FFF2-40B4-BE49-F238E27FC236}">
                <a16:creationId xmlns:a16="http://schemas.microsoft.com/office/drawing/2014/main" id="{1588CFB0-A3BC-497F-B14E-FC7A96C039BF}"/>
              </a:ext>
            </a:extLst>
          </p:cNvPr>
          <p:cNvSpPr txBox="1"/>
          <p:nvPr/>
        </p:nvSpPr>
        <p:spPr>
          <a:xfrm>
            <a:off x="2362200" y="4968240"/>
            <a:ext cx="4373880" cy="923330"/>
          </a:xfrm>
          <a:prstGeom prst="rect">
            <a:avLst/>
          </a:prstGeom>
          <a:noFill/>
        </p:spPr>
        <p:txBody>
          <a:bodyPr wrap="square" rtlCol="0">
            <a:spAutoFit/>
          </a:bodyPr>
          <a:lstStyle/>
          <a:p>
            <a:pPr algn="ctr"/>
            <a:r>
              <a:rPr lang="en-US" b="1" dirty="0"/>
              <a:t>Eva Merced, CSO</a:t>
            </a:r>
          </a:p>
          <a:p>
            <a:pPr algn="ctr"/>
            <a:r>
              <a:rPr lang="en-US" b="1" dirty="0"/>
              <a:t>U.S. Food and Drug Administration</a:t>
            </a:r>
          </a:p>
          <a:p>
            <a:pPr algn="ctr"/>
            <a:r>
              <a:rPr lang="en-US" b="1" dirty="0"/>
              <a:t>ORA/OHAFO East Div. 4/SJN-DO</a:t>
            </a:r>
          </a:p>
        </p:txBody>
      </p:sp>
    </p:spTree>
    <p:extLst>
      <p:ext uri="{BB962C8B-B14F-4D97-AF65-F5344CB8AC3E}">
        <p14:creationId xmlns:p14="http://schemas.microsoft.com/office/powerpoint/2010/main" val="3146773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8CBE920-A5D2-40A8-93DB-A48D7D0B7553}"/>
              </a:ext>
            </a:extLst>
          </p:cNvPr>
          <p:cNvGraphicFramePr>
            <a:graphicFrameLocks noGrp="1"/>
          </p:cNvGraphicFramePr>
          <p:nvPr>
            <p:ph idx="1"/>
            <p:extLst>
              <p:ext uri="{D42A27DB-BD31-4B8C-83A1-F6EECF244321}">
                <p14:modId xmlns:p14="http://schemas.microsoft.com/office/powerpoint/2010/main" val="1904981810"/>
              </p:ext>
            </p:extLst>
          </p:nvPr>
        </p:nvGraphicFramePr>
        <p:xfrm>
          <a:off x="317500" y="2045011"/>
          <a:ext cx="8509000" cy="3977640"/>
        </p:xfrm>
        <a:graphic>
          <a:graphicData uri="http://schemas.openxmlformats.org/drawingml/2006/table">
            <a:tbl>
              <a:tblPr firstRow="1" bandRow="1">
                <a:tableStyleId>{5C22544A-7EE6-4342-B048-85BDC9FD1C3A}</a:tableStyleId>
              </a:tblPr>
              <a:tblGrid>
                <a:gridCol w="4254500">
                  <a:extLst>
                    <a:ext uri="{9D8B030D-6E8A-4147-A177-3AD203B41FA5}">
                      <a16:colId xmlns:a16="http://schemas.microsoft.com/office/drawing/2014/main" val="4183761503"/>
                    </a:ext>
                  </a:extLst>
                </a:gridCol>
                <a:gridCol w="4254500">
                  <a:extLst>
                    <a:ext uri="{9D8B030D-6E8A-4147-A177-3AD203B41FA5}">
                      <a16:colId xmlns:a16="http://schemas.microsoft.com/office/drawing/2014/main" val="1108771418"/>
                    </a:ext>
                  </a:extLst>
                </a:gridCol>
              </a:tblGrid>
              <a:tr h="370840">
                <a:tc>
                  <a:txBody>
                    <a:bodyPr/>
                    <a:lstStyle/>
                    <a:p>
                      <a:r>
                        <a:rPr lang="en-US" dirty="0"/>
                        <a:t>Process Step</a:t>
                      </a:r>
                    </a:p>
                  </a:txBody>
                  <a:tcPr/>
                </a:tc>
                <a:tc>
                  <a:txBody>
                    <a:bodyPr/>
                    <a:lstStyle/>
                    <a:p>
                      <a:r>
                        <a:rPr lang="en-US" dirty="0"/>
                        <a:t>Description</a:t>
                      </a:r>
                    </a:p>
                  </a:txBody>
                  <a:tcPr/>
                </a:tc>
                <a:extLst>
                  <a:ext uri="{0D108BD9-81ED-4DB2-BD59-A6C34878D82A}">
                    <a16:rowId xmlns:a16="http://schemas.microsoft.com/office/drawing/2014/main" val="197180928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t>Incoming Materials/Receiving</a:t>
                      </a:r>
                    </a:p>
                  </a:txBody>
                  <a:tcPr/>
                </a:tc>
                <a:tc>
                  <a:txBody>
                    <a:bodyPr/>
                    <a:lstStyle/>
                    <a:p>
                      <a:r>
                        <a:rPr lang="en-US" sz="1800" b="0" i="0" u="none" strike="noStrike" kern="1200" baseline="0" dirty="0">
                          <a:solidFill>
                            <a:schemeClr val="dk1"/>
                          </a:solidFill>
                          <a:latin typeface="+mn-lt"/>
                          <a:ea typeface="+mn-ea"/>
                          <a:cs typeface="+mn-cs"/>
                        </a:rPr>
                        <a:t> </a:t>
                      </a:r>
                      <a:endParaRPr lang="en-US" dirty="0"/>
                    </a:p>
                  </a:txBody>
                  <a:tcPr/>
                </a:tc>
                <a:extLst>
                  <a:ext uri="{0D108BD9-81ED-4DB2-BD59-A6C34878D82A}">
                    <a16:rowId xmlns:a16="http://schemas.microsoft.com/office/drawing/2014/main" val="331488771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t>Storage of Incoming Materials (including returned product)</a:t>
                      </a:r>
                    </a:p>
                  </a:txBody>
                  <a:tcPr/>
                </a:tc>
                <a:tc>
                  <a:txBody>
                    <a:bodyPr/>
                    <a:lstStyle/>
                    <a:p>
                      <a:endParaRPr lang="en-US"/>
                    </a:p>
                  </a:txBody>
                  <a:tcPr/>
                </a:tc>
                <a:extLst>
                  <a:ext uri="{0D108BD9-81ED-4DB2-BD59-A6C34878D82A}">
                    <a16:rowId xmlns:a16="http://schemas.microsoft.com/office/drawing/2014/main" val="266188716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t>Inspection and Sorting</a:t>
                      </a:r>
                    </a:p>
                  </a:txBody>
                  <a:tcPr/>
                </a:tc>
                <a:tc>
                  <a:txBody>
                    <a:bodyPr/>
                    <a:lstStyle/>
                    <a:p>
                      <a:endParaRPr lang="en-US"/>
                    </a:p>
                  </a:txBody>
                  <a:tcPr/>
                </a:tc>
                <a:extLst>
                  <a:ext uri="{0D108BD9-81ED-4DB2-BD59-A6C34878D82A}">
                    <a16:rowId xmlns:a16="http://schemas.microsoft.com/office/drawing/2014/main" val="40617214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t>Batching/Weighing</a:t>
                      </a:r>
                    </a:p>
                  </a:txBody>
                  <a:tcPr/>
                </a:tc>
                <a:tc>
                  <a:txBody>
                    <a:bodyPr/>
                    <a:lstStyle/>
                    <a:p>
                      <a:endParaRPr lang="en-US"/>
                    </a:p>
                  </a:txBody>
                  <a:tcPr/>
                </a:tc>
                <a:extLst>
                  <a:ext uri="{0D108BD9-81ED-4DB2-BD59-A6C34878D82A}">
                    <a16:rowId xmlns:a16="http://schemas.microsoft.com/office/drawing/2014/main" val="281416469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t>Mixing/Blending</a:t>
                      </a:r>
                    </a:p>
                  </a:txBody>
                  <a:tcPr/>
                </a:tc>
                <a:tc>
                  <a:txBody>
                    <a:bodyPr/>
                    <a:lstStyle/>
                    <a:p>
                      <a:endParaRPr lang="en-US"/>
                    </a:p>
                  </a:txBody>
                  <a:tcPr/>
                </a:tc>
                <a:extLst>
                  <a:ext uri="{0D108BD9-81ED-4DB2-BD59-A6C34878D82A}">
                    <a16:rowId xmlns:a16="http://schemas.microsoft.com/office/drawing/2014/main" val="389830303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t>Sifting/Screening</a:t>
                      </a:r>
                    </a:p>
                  </a:txBody>
                  <a:tcPr/>
                </a:tc>
                <a:tc>
                  <a:txBody>
                    <a:bodyPr/>
                    <a:lstStyle/>
                    <a:p>
                      <a:endParaRPr lang="en-US" dirty="0"/>
                    </a:p>
                  </a:txBody>
                  <a:tcPr/>
                </a:tc>
                <a:extLst>
                  <a:ext uri="{0D108BD9-81ED-4DB2-BD59-A6C34878D82A}">
                    <a16:rowId xmlns:a16="http://schemas.microsoft.com/office/drawing/2014/main" val="427218157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t>Metal Detection</a:t>
                      </a:r>
                    </a:p>
                  </a:txBody>
                  <a:tcPr/>
                </a:tc>
                <a:tc>
                  <a:txBody>
                    <a:bodyPr/>
                    <a:lstStyle/>
                    <a:p>
                      <a:endParaRPr lang="en-US" dirty="0"/>
                    </a:p>
                  </a:txBody>
                  <a:tcPr/>
                </a:tc>
                <a:extLst>
                  <a:ext uri="{0D108BD9-81ED-4DB2-BD59-A6C34878D82A}">
                    <a16:rowId xmlns:a16="http://schemas.microsoft.com/office/drawing/2014/main" val="261988699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t>Packaging/Labelling/Coding</a:t>
                      </a:r>
                    </a:p>
                  </a:txBody>
                  <a:tcPr/>
                </a:tc>
                <a:tc>
                  <a:txBody>
                    <a:bodyPr/>
                    <a:lstStyle/>
                    <a:p>
                      <a:endParaRPr lang="en-US" dirty="0"/>
                    </a:p>
                  </a:txBody>
                  <a:tcPr/>
                </a:tc>
                <a:extLst>
                  <a:ext uri="{0D108BD9-81ED-4DB2-BD59-A6C34878D82A}">
                    <a16:rowId xmlns:a16="http://schemas.microsoft.com/office/drawing/2014/main" val="57779682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t>Storage of Finished Product/ Distribution</a:t>
                      </a:r>
                    </a:p>
                  </a:txBody>
                  <a:tcPr/>
                </a:tc>
                <a:tc>
                  <a:txBody>
                    <a:bodyPr/>
                    <a:lstStyle/>
                    <a:p>
                      <a:endParaRPr lang="en-US" dirty="0"/>
                    </a:p>
                  </a:txBody>
                  <a:tcPr/>
                </a:tc>
                <a:extLst>
                  <a:ext uri="{0D108BD9-81ED-4DB2-BD59-A6C34878D82A}">
                    <a16:rowId xmlns:a16="http://schemas.microsoft.com/office/drawing/2014/main" val="3692687873"/>
                  </a:ext>
                </a:extLst>
              </a:tr>
            </a:tbl>
          </a:graphicData>
        </a:graphic>
      </p:graphicFrame>
      <p:sp>
        <p:nvSpPr>
          <p:cNvPr id="5" name="Title 1">
            <a:extLst>
              <a:ext uri="{FF2B5EF4-FFF2-40B4-BE49-F238E27FC236}">
                <a16:creationId xmlns:a16="http://schemas.microsoft.com/office/drawing/2014/main" id="{A4E7D327-25FF-4499-BCF4-90390328D950}"/>
              </a:ext>
            </a:extLst>
          </p:cNvPr>
          <p:cNvSpPr>
            <a:spLocks noGrp="1"/>
          </p:cNvSpPr>
          <p:nvPr>
            <p:ph type="title"/>
          </p:nvPr>
        </p:nvSpPr>
        <p:spPr>
          <a:xfrm>
            <a:off x="323849" y="1023679"/>
            <a:ext cx="8509103" cy="926020"/>
          </a:xfrm>
        </p:spPr>
        <p:txBody>
          <a:bodyPr>
            <a:normAutofit fontScale="90000"/>
          </a:bodyPr>
          <a:lstStyle/>
          <a:p>
            <a:r>
              <a:rPr lang="en-US" dirty="0"/>
              <a:t>Example of Flow Diagram/Narrative in Table Format</a:t>
            </a:r>
          </a:p>
        </p:txBody>
      </p:sp>
    </p:spTree>
    <p:extLst>
      <p:ext uri="{BB962C8B-B14F-4D97-AF65-F5344CB8AC3E}">
        <p14:creationId xmlns:p14="http://schemas.microsoft.com/office/powerpoint/2010/main" val="1628975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C1207-832E-4AE0-95F0-F3FE8F6DE5E7}"/>
              </a:ext>
            </a:extLst>
          </p:cNvPr>
          <p:cNvSpPr>
            <a:spLocks noGrp="1"/>
          </p:cNvSpPr>
          <p:nvPr>
            <p:ph type="title"/>
          </p:nvPr>
        </p:nvSpPr>
        <p:spPr>
          <a:xfrm>
            <a:off x="323849" y="1023679"/>
            <a:ext cx="8509103" cy="748560"/>
          </a:xfrm>
        </p:spPr>
        <p:txBody>
          <a:bodyPr>
            <a:noAutofit/>
          </a:bodyPr>
          <a:lstStyle/>
          <a:p>
            <a:r>
              <a:rPr lang="en-US" sz="3200" dirty="0"/>
              <a:t>Step 2: Conduct a Hazard Analysis &amp; Determine Preventive Controls-Introduction</a:t>
            </a:r>
            <a:br>
              <a:rPr lang="en-US" sz="3200" dirty="0"/>
            </a:br>
            <a:endParaRPr lang="en-US" sz="3200" dirty="0"/>
          </a:p>
        </p:txBody>
      </p:sp>
      <p:sp>
        <p:nvSpPr>
          <p:cNvPr id="3" name="Content Placeholder 2">
            <a:extLst>
              <a:ext uri="{FF2B5EF4-FFF2-40B4-BE49-F238E27FC236}">
                <a16:creationId xmlns:a16="http://schemas.microsoft.com/office/drawing/2014/main" id="{13EFAF7A-69A3-43B9-A402-B11F129D6CE3}"/>
              </a:ext>
            </a:extLst>
          </p:cNvPr>
          <p:cNvSpPr>
            <a:spLocks noGrp="1"/>
          </p:cNvSpPr>
          <p:nvPr>
            <p:ph idx="1"/>
          </p:nvPr>
        </p:nvSpPr>
        <p:spPr>
          <a:xfrm>
            <a:off x="323850" y="1772239"/>
            <a:ext cx="8509103" cy="4523579"/>
          </a:xfrm>
        </p:spPr>
        <p:txBody>
          <a:bodyPr>
            <a:noAutofit/>
          </a:bodyPr>
          <a:lstStyle/>
          <a:p>
            <a:r>
              <a:rPr lang="en-US" sz="1200" dirty="0"/>
              <a:t>You must conduct a hazard analysis (HA) of </a:t>
            </a:r>
            <a:r>
              <a:rPr lang="en-US" sz="1200" b="1" dirty="0"/>
              <a:t>the product, all ingredients, packaging, process steps and intended use</a:t>
            </a:r>
            <a:r>
              <a:rPr lang="en-US" sz="1200" dirty="0"/>
              <a:t> and determine whether there are potential hazards requiring a preventive control for a given process step.</a:t>
            </a:r>
          </a:p>
          <a:p>
            <a:r>
              <a:rPr lang="en-US" sz="1200" dirty="0"/>
              <a:t>The HA must:</a:t>
            </a:r>
          </a:p>
          <a:p>
            <a:pPr lvl="1"/>
            <a:r>
              <a:rPr lang="en-US" sz="1200" dirty="0"/>
              <a:t>be written;</a:t>
            </a:r>
          </a:p>
          <a:p>
            <a:pPr lvl="1"/>
            <a:r>
              <a:rPr lang="en-US" sz="1200" dirty="0"/>
              <a:t>identify any Biological, Chemical including radiological, and Physical hazards that has the potential to cause illness or injury:</a:t>
            </a:r>
          </a:p>
          <a:p>
            <a:pPr lvl="2">
              <a:buFont typeface="Wingdings" panose="05000000000000000000" pitchFamily="2" charset="2"/>
              <a:buChar char="q"/>
            </a:pPr>
            <a:r>
              <a:rPr lang="en-US" sz="1200" dirty="0"/>
              <a:t>Biological hazards including bacteria, viruses, parasites, and environmental pathogens </a:t>
            </a:r>
          </a:p>
          <a:p>
            <a:pPr lvl="2">
              <a:buFont typeface="Wingdings" panose="05000000000000000000" pitchFamily="2" charset="2"/>
              <a:buChar char="q"/>
            </a:pPr>
            <a:r>
              <a:rPr lang="en-US" sz="1200" dirty="0"/>
              <a:t>Chemical hazards, including radiological hazards, food allergens, substances such as pesticides and drug residues, natural toxins, decomposition, and unapproved food or color additives</a:t>
            </a:r>
          </a:p>
          <a:p>
            <a:pPr lvl="2">
              <a:buFont typeface="Wingdings" panose="05000000000000000000" pitchFamily="2" charset="2"/>
              <a:buChar char="q"/>
            </a:pPr>
            <a:r>
              <a:rPr lang="en-US" sz="1200" dirty="0"/>
              <a:t>Physical hazards include potentially harmful extraneous matter that may cause choking, injury or other adverse health effects;</a:t>
            </a:r>
          </a:p>
          <a:p>
            <a:pPr lvl="1"/>
            <a:r>
              <a:rPr lang="en-US" sz="1200" dirty="0"/>
              <a:t>identify potential hazards that may be present in the food because the hazard occurs naturally, the hazard may be unintentionally introduced, or the hazard may be intentionally introduced for economic gain;</a:t>
            </a:r>
          </a:p>
          <a:p>
            <a:pPr lvl="1"/>
            <a:r>
              <a:rPr lang="en-US" sz="1200" dirty="0"/>
              <a:t>consider the severity of the illness or injury if the hazard were to occur, as well as the probability that the hazard will occur in the absence of controls;</a:t>
            </a:r>
          </a:p>
          <a:p>
            <a:pPr lvl="1"/>
            <a:r>
              <a:rPr lang="en-US" sz="1200" dirty="0"/>
              <a:t>determine the types of preventive controls to be applied to minimize or prevent the significant hazards that you identified: </a:t>
            </a:r>
          </a:p>
          <a:p>
            <a:pPr lvl="2"/>
            <a:r>
              <a:rPr lang="en-US" sz="1200" dirty="0"/>
              <a:t>Process controls </a:t>
            </a:r>
          </a:p>
          <a:p>
            <a:pPr lvl="2"/>
            <a:r>
              <a:rPr lang="en-US" sz="1200" dirty="0"/>
              <a:t>Food allergen controls </a:t>
            </a:r>
          </a:p>
          <a:p>
            <a:pPr lvl="2"/>
            <a:r>
              <a:rPr lang="en-US" sz="1200" dirty="0"/>
              <a:t>Sanitation controls </a:t>
            </a:r>
          </a:p>
          <a:p>
            <a:pPr lvl="2"/>
            <a:r>
              <a:rPr lang="en-US" sz="1200" dirty="0"/>
              <a:t>Supply-chain controls </a:t>
            </a:r>
          </a:p>
          <a:p>
            <a:pPr lvl="2"/>
            <a:r>
              <a:rPr lang="en-US" sz="1200" dirty="0"/>
              <a:t>Recall plan (must be prepared for each product for which a hazard requiring a preventive control has been identified)</a:t>
            </a:r>
          </a:p>
          <a:p>
            <a:pPr lvl="1"/>
            <a:r>
              <a:rPr lang="en-US" sz="1200" dirty="0"/>
              <a:t>Determine the process step(s) at which a preventive control will be applied </a:t>
            </a:r>
          </a:p>
        </p:txBody>
      </p:sp>
    </p:spTree>
    <p:extLst>
      <p:ext uri="{BB962C8B-B14F-4D97-AF65-F5344CB8AC3E}">
        <p14:creationId xmlns:p14="http://schemas.microsoft.com/office/powerpoint/2010/main" val="3578902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4309EB-2B29-450D-A4B4-F82DE11CA694}"/>
              </a:ext>
            </a:extLst>
          </p:cNvPr>
          <p:cNvSpPr>
            <a:spLocks noGrp="1"/>
          </p:cNvSpPr>
          <p:nvPr>
            <p:ph type="title"/>
          </p:nvPr>
        </p:nvSpPr>
        <p:spPr/>
        <p:txBody>
          <a:bodyPr>
            <a:normAutofit fontScale="90000"/>
          </a:bodyPr>
          <a:lstStyle/>
          <a:p>
            <a:r>
              <a:rPr lang="en-US" dirty="0"/>
              <a:t>Document your Hazard Analysis (HA)</a:t>
            </a:r>
          </a:p>
        </p:txBody>
      </p:sp>
      <p:sp>
        <p:nvSpPr>
          <p:cNvPr id="5" name="Content Placeholder 4">
            <a:extLst>
              <a:ext uri="{FF2B5EF4-FFF2-40B4-BE49-F238E27FC236}">
                <a16:creationId xmlns:a16="http://schemas.microsoft.com/office/drawing/2014/main" id="{315BD03E-BA29-4D92-AACB-E816FD15B752}"/>
              </a:ext>
            </a:extLst>
          </p:cNvPr>
          <p:cNvSpPr>
            <a:spLocks noGrp="1"/>
          </p:cNvSpPr>
          <p:nvPr>
            <p:ph sz="half" idx="1"/>
          </p:nvPr>
        </p:nvSpPr>
        <p:spPr/>
        <p:txBody>
          <a:bodyPr>
            <a:normAutofit fontScale="62500" lnSpcReduction="20000"/>
          </a:bodyPr>
          <a:lstStyle/>
          <a:p>
            <a:r>
              <a:rPr lang="en-US" dirty="0"/>
              <a:t>There is no standardized or required format for the HA. You can use whatever format works best for your facility, provided that the records include all the required information.</a:t>
            </a:r>
          </a:p>
          <a:p>
            <a:pPr marL="0" indent="0">
              <a:buNone/>
            </a:pPr>
            <a:endParaRPr lang="en-US" dirty="0"/>
          </a:p>
          <a:p>
            <a:r>
              <a:rPr lang="en-US" dirty="0"/>
              <a:t>You have the option of using this worksheet: </a:t>
            </a:r>
            <a:r>
              <a:rPr lang="en-US" b="1" dirty="0"/>
              <a:t>Form 2-B: Hazard Analysis </a:t>
            </a:r>
            <a:r>
              <a:rPr lang="en-US" dirty="0"/>
              <a:t>that was developed by the Food Safety Preventive Controls Alliance (FSPCA).</a:t>
            </a:r>
          </a:p>
          <a:p>
            <a:pPr marL="0" indent="0">
              <a:buNone/>
            </a:pPr>
            <a:endParaRPr lang="en-US" dirty="0"/>
          </a:p>
          <a:p>
            <a:r>
              <a:rPr lang="en-US" dirty="0"/>
              <a:t>The form is available in the PC Guide under “Appendix 2: Food Safety Plan Forms”. </a:t>
            </a:r>
          </a:p>
          <a:p>
            <a:pPr marL="0" indent="0">
              <a:buNone/>
            </a:pPr>
            <a:endParaRPr lang="en-US" dirty="0"/>
          </a:p>
          <a:p>
            <a:pPr marL="0" indent="0">
              <a:buNone/>
            </a:pPr>
            <a:r>
              <a:rPr lang="en-US" dirty="0"/>
              <a:t>The next slide will show you, as an example, a different table format.</a:t>
            </a:r>
          </a:p>
          <a:p>
            <a:endParaRPr lang="en-US" dirty="0"/>
          </a:p>
          <a:p>
            <a:endParaRPr lang="en-US" dirty="0"/>
          </a:p>
        </p:txBody>
      </p:sp>
      <p:pic>
        <p:nvPicPr>
          <p:cNvPr id="7" name="Content Placeholder 3">
            <a:extLst>
              <a:ext uri="{FF2B5EF4-FFF2-40B4-BE49-F238E27FC236}">
                <a16:creationId xmlns:a16="http://schemas.microsoft.com/office/drawing/2014/main" id="{B8C9DCBF-DE5D-4AC6-87A7-EE1FB3B17931}"/>
              </a:ext>
            </a:extLst>
          </p:cNvPr>
          <p:cNvPicPr>
            <a:picLocks noGrp="1"/>
          </p:cNvPicPr>
          <p:nvPr>
            <p:ph sz="half" idx="2"/>
          </p:nvPr>
        </p:nvPicPr>
        <p:blipFill rotWithShape="1">
          <a:blip r:embed="rId2"/>
          <a:srcRect l="31873" t="12535" r="30938" b="9808"/>
          <a:stretch/>
        </p:blipFill>
        <p:spPr bwMode="auto">
          <a:xfrm>
            <a:off x="4740897" y="1600200"/>
            <a:ext cx="3853206" cy="4525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3058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1A83FA4-16C1-4009-8429-64F1403980EF}"/>
              </a:ext>
            </a:extLst>
          </p:cNvPr>
          <p:cNvGraphicFramePr>
            <a:graphicFrameLocks noGrp="1"/>
          </p:cNvGraphicFramePr>
          <p:nvPr>
            <p:ph idx="1"/>
          </p:nvPr>
        </p:nvGraphicFramePr>
        <p:xfrm>
          <a:off x="257277" y="249197"/>
          <a:ext cx="8562875" cy="725298"/>
        </p:xfrm>
        <a:graphic>
          <a:graphicData uri="http://schemas.openxmlformats.org/drawingml/2006/table">
            <a:tbl>
              <a:tblPr firstRow="1" firstCol="1" bandRow="1">
                <a:tableStyleId>{5C22544A-7EE6-4342-B048-85BDC9FD1C3A}</a:tableStyleId>
              </a:tblPr>
              <a:tblGrid>
                <a:gridCol w="1373292">
                  <a:extLst>
                    <a:ext uri="{9D8B030D-6E8A-4147-A177-3AD203B41FA5}">
                      <a16:colId xmlns:a16="http://schemas.microsoft.com/office/drawing/2014/main" val="4140579724"/>
                    </a:ext>
                  </a:extLst>
                </a:gridCol>
                <a:gridCol w="4846910">
                  <a:extLst>
                    <a:ext uri="{9D8B030D-6E8A-4147-A177-3AD203B41FA5}">
                      <a16:colId xmlns:a16="http://schemas.microsoft.com/office/drawing/2014/main" val="3729156897"/>
                    </a:ext>
                  </a:extLst>
                </a:gridCol>
                <a:gridCol w="1373292">
                  <a:extLst>
                    <a:ext uri="{9D8B030D-6E8A-4147-A177-3AD203B41FA5}">
                      <a16:colId xmlns:a16="http://schemas.microsoft.com/office/drawing/2014/main" val="2321734077"/>
                    </a:ext>
                  </a:extLst>
                </a:gridCol>
                <a:gridCol w="969381">
                  <a:extLst>
                    <a:ext uri="{9D8B030D-6E8A-4147-A177-3AD203B41FA5}">
                      <a16:colId xmlns:a16="http://schemas.microsoft.com/office/drawing/2014/main" val="4265254285"/>
                    </a:ext>
                  </a:extLst>
                </a:gridCol>
              </a:tblGrid>
              <a:tr h="149353">
                <a:tc>
                  <a:txBody>
                    <a:bodyPr/>
                    <a:lstStyle/>
                    <a:p>
                      <a:pPr marL="0" marR="0">
                        <a:spcBef>
                          <a:spcPts val="0"/>
                        </a:spcBef>
                        <a:spcAft>
                          <a:spcPts val="0"/>
                        </a:spcAft>
                      </a:pPr>
                      <a:r>
                        <a:rPr lang="en-US" sz="1000" kern="1400" dirty="0">
                          <a:effectLst/>
                        </a:rPr>
                        <a:t>PRODUCT(S): </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spcBef>
                          <a:spcPts val="0"/>
                        </a:spcBef>
                        <a:spcAft>
                          <a:spcPts val="0"/>
                        </a:spcAft>
                      </a:pPr>
                      <a:r>
                        <a:rPr lang="en-US" sz="1100" b="0" dirty="0">
                          <a:solidFill>
                            <a:schemeClr val="tx1"/>
                          </a:solidFill>
                        </a:rPr>
                        <a:t>Finished food product(s) or product categories being processed at the facility</a:t>
                      </a:r>
                      <a:endParaRPr lang="en-US" sz="1100" b="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solidFill>
                      <a:schemeClr val="bg1">
                        <a:lumMod val="85000"/>
                      </a:schemeClr>
                    </a:solidFill>
                  </a:tcPr>
                </a:tc>
                <a:tc gridSpan="2">
                  <a:txBody>
                    <a:bodyPr/>
                    <a:lstStyle/>
                    <a:p>
                      <a:pPr marL="0" marR="0" algn="r">
                        <a:spcBef>
                          <a:spcPts val="0"/>
                        </a:spcBef>
                        <a:spcAft>
                          <a:spcPts val="0"/>
                        </a:spcAft>
                      </a:pPr>
                      <a:r>
                        <a:rPr lang="en-US" sz="1000" kern="1400" dirty="0">
                          <a:solidFill>
                            <a:schemeClr val="tx1"/>
                          </a:solidFill>
                          <a:effectLst/>
                        </a:rPr>
                        <a:t>PAGE 1 of XX</a:t>
                      </a:r>
                      <a:endParaRPr lang="en-US" sz="11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solidFill>
                      <a:schemeClr val="bg1">
                        <a:lumMod val="85000"/>
                      </a:schemeClr>
                    </a:solidFill>
                  </a:tcPr>
                </a:tc>
                <a:tc hMerge="1">
                  <a:txBody>
                    <a:bodyPr/>
                    <a:lstStyle/>
                    <a:p>
                      <a:endParaRPr lang="en-US"/>
                    </a:p>
                  </a:txBody>
                  <a:tcPr/>
                </a:tc>
                <a:extLst>
                  <a:ext uri="{0D108BD9-81ED-4DB2-BD59-A6C34878D82A}">
                    <a16:rowId xmlns:a16="http://schemas.microsoft.com/office/drawing/2014/main" val="2453350318"/>
                  </a:ext>
                </a:extLst>
              </a:tr>
              <a:tr h="278829">
                <a:tc>
                  <a:txBody>
                    <a:bodyPr/>
                    <a:lstStyle/>
                    <a:p>
                      <a:pPr marL="0" marR="0">
                        <a:spcBef>
                          <a:spcPts val="0"/>
                        </a:spcBef>
                        <a:spcAft>
                          <a:spcPts val="0"/>
                        </a:spcAft>
                      </a:pPr>
                      <a:r>
                        <a:rPr lang="en-US" sz="1000" kern="1400" dirty="0">
                          <a:effectLst/>
                        </a:rPr>
                        <a:t>PLANT NAME: </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spcBef>
                          <a:spcPts val="0"/>
                        </a:spcBef>
                        <a:spcAft>
                          <a:spcPts val="0"/>
                        </a:spcAft>
                      </a:pPr>
                      <a:r>
                        <a:rPr lang="en-US" sz="1000" kern="1400" dirty="0">
                          <a:effectLst/>
                        </a:rPr>
                        <a:t> </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000" kern="1400">
                          <a:effectLst/>
                        </a:rPr>
                        <a:t>ISSUE DATE</a:t>
                      </a:r>
                      <a:endParaRPr lang="en-US" sz="1100" kern="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000" kern="1400" dirty="0">
                          <a:effectLst/>
                        </a:rPr>
                        <a:t>3/11/2021</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2111981339"/>
                  </a:ext>
                </a:extLst>
              </a:tr>
              <a:tr h="278829">
                <a:tc>
                  <a:txBody>
                    <a:bodyPr/>
                    <a:lstStyle/>
                    <a:p>
                      <a:pPr marL="0" marR="0">
                        <a:spcBef>
                          <a:spcPts val="0"/>
                        </a:spcBef>
                        <a:spcAft>
                          <a:spcPts val="0"/>
                        </a:spcAft>
                      </a:pPr>
                      <a:r>
                        <a:rPr lang="en-US" sz="1000" kern="1400" dirty="0">
                          <a:effectLst/>
                        </a:rPr>
                        <a:t>ADDRESS: </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spcBef>
                          <a:spcPts val="0"/>
                        </a:spcBef>
                        <a:spcAft>
                          <a:spcPts val="0"/>
                        </a:spcAft>
                      </a:pPr>
                      <a:r>
                        <a:rPr lang="en-US" sz="1000" kern="1400" dirty="0">
                          <a:effectLst/>
                        </a:rPr>
                        <a:t> </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000" kern="1400" dirty="0">
                          <a:effectLst/>
                        </a:rPr>
                        <a:t>SUPERSEDES</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000" kern="1400" dirty="0">
                          <a:effectLst/>
                        </a:rPr>
                        <a:t>3/30/2020</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1673173000"/>
                  </a:ext>
                </a:extLst>
              </a:tr>
            </a:tbl>
          </a:graphicData>
        </a:graphic>
      </p:graphicFrame>
      <p:sp>
        <p:nvSpPr>
          <p:cNvPr id="9" name="Rectangle 8">
            <a:extLst>
              <a:ext uri="{FF2B5EF4-FFF2-40B4-BE49-F238E27FC236}">
                <a16:creationId xmlns:a16="http://schemas.microsoft.com/office/drawing/2014/main" id="{90B11021-F4C7-4BE5-9830-3076CB28F3C3}"/>
              </a:ext>
            </a:extLst>
          </p:cNvPr>
          <p:cNvSpPr/>
          <p:nvPr/>
        </p:nvSpPr>
        <p:spPr>
          <a:xfrm>
            <a:off x="279468" y="887200"/>
            <a:ext cx="8540684" cy="1446550"/>
          </a:xfrm>
          <a:prstGeom prst="rect">
            <a:avLst/>
          </a:prstGeom>
        </p:spPr>
        <p:txBody>
          <a:bodyPr wrap="square">
            <a:spAutoFit/>
          </a:bodyPr>
          <a:lstStyle/>
          <a:p>
            <a:r>
              <a:rPr lang="en-US" sz="1600" b="1" kern="0" dirty="0">
                <a:latin typeface="+mj-lt"/>
              </a:rPr>
              <a:t>Hazard Analysis </a:t>
            </a:r>
            <a:r>
              <a:rPr lang="en-US" sz="1200" kern="0" dirty="0"/>
              <a:t>[</a:t>
            </a:r>
            <a:r>
              <a:rPr lang="en-US" sz="1200" dirty="0"/>
              <a:t>include every ingredient, packaging, and process step from the flow diagram as well as intended use</a:t>
            </a:r>
            <a:r>
              <a:rPr lang="en-US" sz="1200" kern="1400" dirty="0">
                <a:solidFill>
                  <a:srgbClr val="000000"/>
                </a:solidFill>
                <a:cs typeface="Times New Roman" panose="02020603050405020304" pitchFamily="18" charset="0"/>
              </a:rPr>
              <a:t>].</a:t>
            </a:r>
          </a:p>
          <a:p>
            <a:r>
              <a:rPr lang="en-US" sz="1200" dirty="0"/>
              <a:t>B = Biological hazards including bacteria, viruses, parasites, and environmental pathogens </a:t>
            </a:r>
          </a:p>
          <a:p>
            <a:r>
              <a:rPr lang="en-US" sz="1200" dirty="0"/>
              <a:t>C = Chemical hazards, including radiological hazards, food allergens, substances such as pesticides and drug residues, natural toxins, decomposition, and unapproved food or color additives.</a:t>
            </a:r>
          </a:p>
          <a:p>
            <a:r>
              <a:rPr lang="en-US" sz="1200" dirty="0"/>
              <a:t>P = Physical hazards include potentially harmful extraneous matter that may cause choking, injury or other adverse health effects (metal, glass, etc.)</a:t>
            </a:r>
          </a:p>
          <a:p>
            <a:r>
              <a:rPr lang="en-US" sz="1200" i="1" kern="1400" dirty="0">
                <a:solidFill>
                  <a:srgbClr val="000000"/>
                </a:solidFill>
                <a:latin typeface="+mj-lt"/>
                <a:ea typeface="Times New Roman" panose="02020603050405020304" pitchFamily="18" charset="0"/>
                <a:cs typeface="Times New Roman" panose="02020603050405020304" pitchFamily="18" charset="0"/>
              </a:rPr>
              <a:t> </a:t>
            </a:r>
            <a:endParaRPr lang="en-US" sz="1200" i="1" kern="1400" dirty="0">
              <a:solidFill>
                <a:srgbClr val="000000"/>
              </a:solidFill>
              <a:effectLst/>
              <a:latin typeface="+mj-lt"/>
              <a:ea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E1DF6715-3917-4250-AB99-8AE9886EAE99}"/>
              </a:ext>
            </a:extLst>
          </p:cNvPr>
          <p:cNvPicPr>
            <a:picLocks noChangeAspect="1"/>
          </p:cNvPicPr>
          <p:nvPr/>
        </p:nvPicPr>
        <p:blipFill rotWithShape="1">
          <a:blip r:embed="rId2"/>
          <a:srcRect l="28557" t="31168" r="31856" b="28706"/>
          <a:stretch/>
        </p:blipFill>
        <p:spPr>
          <a:xfrm>
            <a:off x="598601" y="2179763"/>
            <a:ext cx="7946797" cy="4530806"/>
          </a:xfrm>
          <a:prstGeom prst="rect">
            <a:avLst/>
          </a:prstGeom>
        </p:spPr>
      </p:pic>
    </p:spTree>
    <p:extLst>
      <p:ext uri="{BB962C8B-B14F-4D97-AF65-F5344CB8AC3E}">
        <p14:creationId xmlns:p14="http://schemas.microsoft.com/office/powerpoint/2010/main" val="2103154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D6A6B-78CF-4AB2-BA86-B16E9BC691EF}"/>
              </a:ext>
            </a:extLst>
          </p:cNvPr>
          <p:cNvSpPr>
            <a:spLocks noGrp="1"/>
          </p:cNvSpPr>
          <p:nvPr>
            <p:ph type="title"/>
          </p:nvPr>
        </p:nvSpPr>
        <p:spPr>
          <a:xfrm>
            <a:off x="317448" y="825716"/>
            <a:ext cx="8509103" cy="926020"/>
          </a:xfrm>
        </p:spPr>
        <p:txBody>
          <a:bodyPr>
            <a:noAutofit/>
          </a:bodyPr>
          <a:lstStyle/>
          <a:p>
            <a:r>
              <a:rPr lang="en-US" sz="3600" dirty="0"/>
              <a:t>What to document in your Hazard Analysis (HA) Form</a:t>
            </a:r>
          </a:p>
        </p:txBody>
      </p:sp>
      <p:sp>
        <p:nvSpPr>
          <p:cNvPr id="3" name="Content Placeholder 2">
            <a:extLst>
              <a:ext uri="{FF2B5EF4-FFF2-40B4-BE49-F238E27FC236}">
                <a16:creationId xmlns:a16="http://schemas.microsoft.com/office/drawing/2014/main" id="{EF12ADE5-6170-477D-B500-7C20C8FF2DA0}"/>
              </a:ext>
            </a:extLst>
          </p:cNvPr>
          <p:cNvSpPr>
            <a:spLocks noGrp="1"/>
          </p:cNvSpPr>
          <p:nvPr>
            <p:ph idx="1"/>
          </p:nvPr>
        </p:nvSpPr>
        <p:spPr/>
        <p:txBody>
          <a:bodyPr>
            <a:normAutofit fontScale="70000" lnSpcReduction="20000"/>
          </a:bodyPr>
          <a:lstStyle/>
          <a:p>
            <a:pPr marL="0" indent="0">
              <a:buNone/>
            </a:pPr>
            <a:r>
              <a:rPr lang="en-US" dirty="0"/>
              <a:t>The following information required to be included in your FSP when conducting a HA:</a:t>
            </a:r>
          </a:p>
          <a:p>
            <a:pPr marL="0" indent="0">
              <a:buNone/>
            </a:pPr>
            <a:endParaRPr lang="en-US" dirty="0"/>
          </a:p>
          <a:p>
            <a:pPr lvl="1"/>
            <a:r>
              <a:rPr lang="en-US" dirty="0"/>
              <a:t>List the ingredient, packaging material, product evaluated at each process step;</a:t>
            </a:r>
          </a:p>
          <a:p>
            <a:pPr lvl="1"/>
            <a:r>
              <a:rPr lang="en-US" dirty="0"/>
              <a:t>List the potential biological, chemical and physical food safety hazards that you identified for each ingredient, packaging material and process step;</a:t>
            </a:r>
          </a:p>
          <a:p>
            <a:pPr lvl="1"/>
            <a:r>
              <a:rPr lang="en-US" dirty="0"/>
              <a:t>State whether or not the hazard that you identified requires to have a preventive control and enter justification comments to explain your decision for each hazard;</a:t>
            </a:r>
          </a:p>
          <a:p>
            <a:pPr lvl="1"/>
            <a:r>
              <a:rPr lang="en-US" dirty="0"/>
              <a:t>Identify the specific type of preventive control required for each hazard (process, sanitation, food allergen, supply chain);</a:t>
            </a:r>
          </a:p>
          <a:p>
            <a:pPr lvl="1"/>
            <a:r>
              <a:rPr lang="en-US" dirty="0"/>
              <a:t>For each hazard, select “Y” or “N” if a preventive control should be applied at this step.</a:t>
            </a:r>
          </a:p>
          <a:p>
            <a:pPr marL="457200" lvl="1" indent="0">
              <a:buNone/>
            </a:pP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1789223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5E1C8F-7B42-4E22-B703-B655D2FB30B4}"/>
              </a:ext>
            </a:extLst>
          </p:cNvPr>
          <p:cNvSpPr>
            <a:spLocks noGrp="1"/>
          </p:cNvSpPr>
          <p:nvPr>
            <p:ph type="title"/>
          </p:nvPr>
        </p:nvSpPr>
        <p:spPr/>
        <p:txBody>
          <a:bodyPr>
            <a:normAutofit fontScale="90000"/>
          </a:bodyPr>
          <a:lstStyle/>
          <a:p>
            <a:r>
              <a:rPr lang="en-US" dirty="0"/>
              <a:t>Appendix 1: Potential Hazards for Foods and Processes</a:t>
            </a:r>
          </a:p>
        </p:txBody>
      </p:sp>
      <p:sp>
        <p:nvSpPr>
          <p:cNvPr id="3" name="Content Placeholder 2">
            <a:extLst>
              <a:ext uri="{FF2B5EF4-FFF2-40B4-BE49-F238E27FC236}">
                <a16:creationId xmlns:a16="http://schemas.microsoft.com/office/drawing/2014/main" id="{E545AF60-5B1D-4717-B43A-5D76DB9E4FE6}"/>
              </a:ext>
            </a:extLst>
          </p:cNvPr>
          <p:cNvSpPr>
            <a:spLocks noGrp="1"/>
          </p:cNvSpPr>
          <p:nvPr>
            <p:ph type="body" sz="half" idx="2"/>
          </p:nvPr>
        </p:nvSpPr>
        <p:spPr>
          <a:xfrm>
            <a:off x="1121790" y="5367338"/>
            <a:ext cx="7136090" cy="804862"/>
          </a:xfrm>
          <a:solidFill>
            <a:schemeClr val="accent3">
              <a:lumMod val="20000"/>
              <a:lumOff val="80000"/>
            </a:schemeClr>
          </a:solidFill>
          <a:ln>
            <a:solidFill>
              <a:schemeClr val="accent6">
                <a:lumMod val="75000"/>
              </a:schemeClr>
            </a:solidFill>
          </a:ln>
        </p:spPr>
        <p:txBody>
          <a:bodyPr>
            <a:normAutofit/>
          </a:bodyPr>
          <a:lstStyle/>
          <a:p>
            <a:pPr algn="ctr"/>
            <a:r>
              <a:rPr lang="en-US" dirty="0"/>
              <a:t>To conduct your HA you can use as guidance the </a:t>
            </a:r>
            <a:r>
              <a:rPr lang="en-US" b="1" dirty="0"/>
              <a:t>Appendix 1: Potential Hazards for Foods and Processes </a:t>
            </a:r>
            <a:r>
              <a:rPr lang="en-US" dirty="0"/>
              <a:t>available in the PC Guide. It</a:t>
            </a:r>
            <a:r>
              <a:rPr lang="en-US" b="1" dirty="0"/>
              <a:t> </a:t>
            </a:r>
            <a:r>
              <a:rPr lang="en-US" dirty="0"/>
              <a:t>contains information on the potential biological, chemical, and physical hazards that are food-related and process-related.</a:t>
            </a:r>
          </a:p>
          <a:p>
            <a:endParaRPr lang="en-US" dirty="0"/>
          </a:p>
        </p:txBody>
      </p:sp>
      <p:pic>
        <p:nvPicPr>
          <p:cNvPr id="6" name="Picture Placeholder 5">
            <a:extLst>
              <a:ext uri="{FF2B5EF4-FFF2-40B4-BE49-F238E27FC236}">
                <a16:creationId xmlns:a16="http://schemas.microsoft.com/office/drawing/2014/main" id="{7EF79FC7-DF94-4C5E-94C5-FC5EB72943B7}"/>
              </a:ext>
            </a:extLst>
          </p:cNvPr>
          <p:cNvPicPr>
            <a:picLocks noGrp="1"/>
          </p:cNvPicPr>
          <p:nvPr>
            <p:ph type="pic" idx="1"/>
          </p:nvPr>
        </p:nvPicPr>
        <p:blipFill rotWithShape="1">
          <a:blip r:embed="rId2"/>
          <a:srcRect l="27676" t="27201" r="8981" b="5993"/>
          <a:stretch/>
        </p:blipFill>
        <p:spPr bwMode="auto">
          <a:xfrm>
            <a:off x="452487" y="216816"/>
            <a:ext cx="8399281" cy="45837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1091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7687-9A2E-4932-AEC5-0AAAB62F3C67}"/>
              </a:ext>
            </a:extLst>
          </p:cNvPr>
          <p:cNvSpPr>
            <a:spLocks noGrp="1"/>
          </p:cNvSpPr>
          <p:nvPr>
            <p:ph type="title"/>
          </p:nvPr>
        </p:nvSpPr>
        <p:spPr/>
        <p:txBody>
          <a:bodyPr>
            <a:normAutofit fontScale="90000"/>
          </a:bodyPr>
          <a:lstStyle/>
          <a:p>
            <a:r>
              <a:rPr lang="en-US" dirty="0"/>
              <a:t>Step 3: Preventive Control Programs-</a:t>
            </a:r>
            <a:br>
              <a:rPr lang="en-US" dirty="0"/>
            </a:br>
            <a:r>
              <a:rPr lang="en-US" b="1" dirty="0">
                <a:solidFill>
                  <a:srgbClr val="0070C0"/>
                </a:solidFill>
              </a:rPr>
              <a:t>Process Controls</a:t>
            </a:r>
            <a:r>
              <a:rPr lang="en-US" dirty="0"/>
              <a:t>- Introduction</a:t>
            </a:r>
          </a:p>
        </p:txBody>
      </p:sp>
      <p:sp>
        <p:nvSpPr>
          <p:cNvPr id="3" name="Content Placeholder 2">
            <a:extLst>
              <a:ext uri="{FF2B5EF4-FFF2-40B4-BE49-F238E27FC236}">
                <a16:creationId xmlns:a16="http://schemas.microsoft.com/office/drawing/2014/main" id="{0D964E00-35DD-44D9-9987-3C274E965927}"/>
              </a:ext>
            </a:extLst>
          </p:cNvPr>
          <p:cNvSpPr>
            <a:spLocks noGrp="1"/>
          </p:cNvSpPr>
          <p:nvPr>
            <p:ph idx="1"/>
          </p:nvPr>
        </p:nvSpPr>
        <p:spPr/>
        <p:txBody>
          <a:bodyPr>
            <a:normAutofit fontScale="47500" lnSpcReduction="20000"/>
          </a:bodyPr>
          <a:lstStyle/>
          <a:p>
            <a:r>
              <a:rPr lang="en-US" dirty="0"/>
              <a:t>The application of process controls significantly minimize or prevent ingredient-related and process-related biological, chemical, and physical hazards.</a:t>
            </a:r>
          </a:p>
          <a:p>
            <a:r>
              <a:rPr lang="en-US" dirty="0"/>
              <a:t>Some examples of process controls include:</a:t>
            </a:r>
          </a:p>
          <a:p>
            <a:pPr lvl="1"/>
            <a:r>
              <a:rPr lang="en-US" dirty="0"/>
              <a:t>Heat Processing (e.g., cooking, pasteurizing, baking)- to reduce or eliminate pathogenic bacteria or extend shelf life.</a:t>
            </a:r>
          </a:p>
          <a:p>
            <a:pPr lvl="1"/>
            <a:r>
              <a:rPr lang="en-US" dirty="0"/>
              <a:t>Time/Temperature of Holding (during refrigeration and freezing of foods)- to control microbial growth. </a:t>
            </a:r>
          </a:p>
          <a:p>
            <a:pPr lvl="1"/>
            <a:r>
              <a:rPr lang="en-US" dirty="0"/>
              <a:t>Formulation (e.g. reducing the water activity, reducing the pH, and adding preservatives)- to control microbial growth</a:t>
            </a:r>
          </a:p>
          <a:p>
            <a:pPr lvl="1"/>
            <a:r>
              <a:rPr lang="en-US" dirty="0"/>
              <a:t>Storage Conditions (temperature, moisture, time)- as a process control for the chemical hazard Mycotoxins</a:t>
            </a:r>
          </a:p>
          <a:p>
            <a:pPr lvl="1"/>
            <a:r>
              <a:rPr lang="en-US" dirty="0"/>
              <a:t>Exclusion of Metal and Glass (using magnets, metal detectors, sieves, screens, X-Ray systems)- to control physical hazards, etc.</a:t>
            </a:r>
          </a:p>
          <a:p>
            <a:r>
              <a:rPr lang="en-US" dirty="0"/>
              <a:t>You are only required to implement a process preventive control if during your Hazard Analysis you identify a hazard/process step requiring a process preventive control be applied. </a:t>
            </a:r>
          </a:p>
          <a:p>
            <a:r>
              <a:rPr lang="en-US" dirty="0"/>
              <a:t>Refer to Chapter 4 &amp; Chapter 5 of FDA’s “</a:t>
            </a:r>
            <a:r>
              <a:rPr lang="en-US" b="1" dirty="0"/>
              <a:t>Hazard Analysis and Risk-based Preventive Controls for Human Food: Draft Guidance for Industry</a:t>
            </a:r>
            <a:r>
              <a:rPr lang="en-US" dirty="0"/>
              <a:t>” (PC Guide), for an overview of preventive controls application, management components, and their associated records.</a:t>
            </a:r>
          </a:p>
          <a:p>
            <a:r>
              <a:rPr lang="en-US" dirty="0"/>
              <a:t>Refer to Chapters 6, 7</a:t>
            </a:r>
            <a:r>
              <a:rPr lang="en-US" dirty="0">
                <a:solidFill>
                  <a:srgbClr val="FF0000"/>
                </a:solidFill>
              </a:rPr>
              <a:t>*</a:t>
            </a:r>
            <a:r>
              <a:rPr lang="en-US" dirty="0"/>
              <a:t>, 8</a:t>
            </a:r>
            <a:r>
              <a:rPr lang="en-US" dirty="0">
                <a:solidFill>
                  <a:srgbClr val="FF0000"/>
                </a:solidFill>
              </a:rPr>
              <a:t>*</a:t>
            </a:r>
            <a:r>
              <a:rPr lang="en-US" dirty="0"/>
              <a:t>, 9</a:t>
            </a:r>
            <a:r>
              <a:rPr lang="en-US" dirty="0">
                <a:solidFill>
                  <a:srgbClr val="FF0000"/>
                </a:solidFill>
              </a:rPr>
              <a:t>*</a:t>
            </a:r>
            <a:r>
              <a:rPr lang="en-US" dirty="0"/>
              <a:t>, 16</a:t>
            </a:r>
            <a:r>
              <a:rPr lang="en-US" dirty="0">
                <a:solidFill>
                  <a:srgbClr val="FF0000"/>
                </a:solidFill>
              </a:rPr>
              <a:t>*</a:t>
            </a:r>
            <a:r>
              <a:rPr lang="en-US" dirty="0"/>
              <a:t>,</a:t>
            </a:r>
            <a:r>
              <a:rPr lang="en-US" dirty="0">
                <a:solidFill>
                  <a:srgbClr val="FF0000"/>
                </a:solidFill>
              </a:rPr>
              <a:t> </a:t>
            </a:r>
            <a:r>
              <a:rPr lang="en-US" dirty="0"/>
              <a:t>Appendix 1 and Appendix 3 of the PC Guide for comprehensive information on process controls.</a:t>
            </a:r>
          </a:p>
          <a:p>
            <a:pPr marL="0" indent="0">
              <a:buNone/>
            </a:pPr>
            <a:endParaRPr lang="en-US" dirty="0"/>
          </a:p>
          <a:p>
            <a:pPr marL="0" indent="0">
              <a:buNone/>
            </a:pPr>
            <a:r>
              <a:rPr lang="en-US" dirty="0">
                <a:solidFill>
                  <a:srgbClr val="FF0000"/>
                </a:solidFill>
              </a:rPr>
              <a:t>*chapters coming soon</a:t>
            </a:r>
          </a:p>
        </p:txBody>
      </p:sp>
    </p:spTree>
    <p:extLst>
      <p:ext uri="{BB962C8B-B14F-4D97-AF65-F5344CB8AC3E}">
        <p14:creationId xmlns:p14="http://schemas.microsoft.com/office/powerpoint/2010/main" val="287328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4309EB-2B29-450D-A4B4-F82DE11CA694}"/>
              </a:ext>
            </a:extLst>
          </p:cNvPr>
          <p:cNvSpPr>
            <a:spLocks noGrp="1"/>
          </p:cNvSpPr>
          <p:nvPr>
            <p:ph type="title"/>
          </p:nvPr>
        </p:nvSpPr>
        <p:spPr>
          <a:xfrm>
            <a:off x="446397" y="756304"/>
            <a:ext cx="8509103" cy="926020"/>
          </a:xfrm>
        </p:spPr>
        <p:txBody>
          <a:bodyPr>
            <a:noAutofit/>
          </a:bodyPr>
          <a:lstStyle/>
          <a:p>
            <a:r>
              <a:rPr lang="en-US" sz="3200" b="1" dirty="0"/>
              <a:t>Form for specifying process control procedures and the associated preventive control</a:t>
            </a:r>
          </a:p>
        </p:txBody>
      </p:sp>
      <p:sp>
        <p:nvSpPr>
          <p:cNvPr id="5" name="Content Placeholder 4">
            <a:extLst>
              <a:ext uri="{FF2B5EF4-FFF2-40B4-BE49-F238E27FC236}">
                <a16:creationId xmlns:a16="http://schemas.microsoft.com/office/drawing/2014/main" id="{315BD03E-BA29-4D92-AACB-E816FD15B752}"/>
              </a:ext>
            </a:extLst>
          </p:cNvPr>
          <p:cNvSpPr>
            <a:spLocks noGrp="1"/>
          </p:cNvSpPr>
          <p:nvPr>
            <p:ph idx="1"/>
          </p:nvPr>
        </p:nvSpPr>
        <p:spPr/>
        <p:txBody>
          <a:bodyPr>
            <a:normAutofit/>
          </a:bodyPr>
          <a:lstStyle/>
          <a:p>
            <a:r>
              <a:rPr lang="en-US" dirty="0"/>
              <a:t>The table format is optional. </a:t>
            </a:r>
          </a:p>
          <a:p>
            <a:r>
              <a:rPr lang="en-US" dirty="0"/>
              <a:t>The FSPCA training materials have FSP worksheets and example models that may be helpful. You can use the worksheet: </a:t>
            </a:r>
            <a:r>
              <a:rPr lang="en-US" b="1" dirty="0"/>
              <a:t>Form 2-C: FSPCA Form for Process Controls</a:t>
            </a:r>
            <a:r>
              <a:rPr lang="en-US" dirty="0"/>
              <a:t> depicted in the next slide.</a:t>
            </a:r>
          </a:p>
          <a:p>
            <a:r>
              <a:rPr lang="en-US" dirty="0"/>
              <a:t>The form is also available in the PC Guide under “Appendix 2: Food Safety Plan Forms”. </a:t>
            </a:r>
          </a:p>
          <a:p>
            <a:pPr marL="0" indent="0">
              <a:buNone/>
            </a:pPr>
            <a:endParaRPr lang="en-US" dirty="0"/>
          </a:p>
          <a:p>
            <a:endParaRPr lang="en-US" dirty="0"/>
          </a:p>
        </p:txBody>
      </p:sp>
    </p:spTree>
    <p:extLst>
      <p:ext uri="{BB962C8B-B14F-4D97-AF65-F5344CB8AC3E}">
        <p14:creationId xmlns:p14="http://schemas.microsoft.com/office/powerpoint/2010/main" val="3213529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5D0AD6-156C-4E16-94BF-F765EAD4A227}"/>
              </a:ext>
            </a:extLst>
          </p:cNvPr>
          <p:cNvSpPr>
            <a:spLocks noGrp="1"/>
          </p:cNvSpPr>
          <p:nvPr>
            <p:ph type="title"/>
          </p:nvPr>
        </p:nvSpPr>
        <p:spPr/>
        <p:txBody>
          <a:bodyPr>
            <a:normAutofit fontScale="90000"/>
          </a:bodyPr>
          <a:lstStyle/>
          <a:p>
            <a:r>
              <a:rPr lang="en-US" b="1" dirty="0"/>
              <a:t>Form 2-C: FSPCA Form for Process Controls</a:t>
            </a:r>
            <a:endParaRPr lang="en-US" dirty="0"/>
          </a:p>
        </p:txBody>
      </p:sp>
      <p:pic>
        <p:nvPicPr>
          <p:cNvPr id="6" name="Picture 5">
            <a:extLst>
              <a:ext uri="{FF2B5EF4-FFF2-40B4-BE49-F238E27FC236}">
                <a16:creationId xmlns:a16="http://schemas.microsoft.com/office/drawing/2014/main" id="{0F760662-B6C2-4818-A99E-A2362B1E3338}"/>
              </a:ext>
            </a:extLst>
          </p:cNvPr>
          <p:cNvPicPr/>
          <p:nvPr/>
        </p:nvPicPr>
        <p:blipFill rotWithShape="1">
          <a:blip r:embed="rId2"/>
          <a:srcRect l="24487" t="15270" r="6282" b="4957"/>
          <a:stretch/>
        </p:blipFill>
        <p:spPr bwMode="auto">
          <a:xfrm>
            <a:off x="457200" y="1555423"/>
            <a:ext cx="8229599" cy="48453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1335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00DC3D-264A-4519-A3EF-700889EA7618}"/>
              </a:ext>
            </a:extLst>
          </p:cNvPr>
          <p:cNvSpPr>
            <a:spLocks noGrp="1"/>
          </p:cNvSpPr>
          <p:nvPr>
            <p:ph type="title"/>
          </p:nvPr>
        </p:nvSpPr>
        <p:spPr>
          <a:xfrm>
            <a:off x="323849" y="919982"/>
            <a:ext cx="8509103" cy="926020"/>
          </a:xfrm>
        </p:spPr>
        <p:txBody>
          <a:bodyPr>
            <a:normAutofit fontScale="90000"/>
          </a:bodyPr>
          <a:lstStyle/>
          <a:p>
            <a:r>
              <a:rPr lang="en-US" dirty="0"/>
              <a:t> What to document in the </a:t>
            </a:r>
            <a:r>
              <a:rPr lang="en-US" sz="4000" dirty="0"/>
              <a:t>Form for process control procedures</a:t>
            </a:r>
          </a:p>
        </p:txBody>
      </p:sp>
      <p:sp>
        <p:nvSpPr>
          <p:cNvPr id="5" name="Content Placeholder 4">
            <a:extLst>
              <a:ext uri="{FF2B5EF4-FFF2-40B4-BE49-F238E27FC236}">
                <a16:creationId xmlns:a16="http://schemas.microsoft.com/office/drawing/2014/main" id="{EF3C071E-2CF6-4A32-826E-D7191C39A0D6}"/>
              </a:ext>
            </a:extLst>
          </p:cNvPr>
          <p:cNvSpPr>
            <a:spLocks noGrp="1"/>
          </p:cNvSpPr>
          <p:nvPr>
            <p:ph idx="1"/>
          </p:nvPr>
        </p:nvSpPr>
        <p:spPr/>
        <p:txBody>
          <a:bodyPr>
            <a:normAutofit fontScale="47500" lnSpcReduction="20000"/>
          </a:bodyPr>
          <a:lstStyle/>
          <a:p>
            <a:pPr marL="0" indent="0">
              <a:buNone/>
            </a:pPr>
            <a:r>
              <a:rPr lang="en-US" dirty="0"/>
              <a:t>Regardless of what format you use for specifying your process control procedures and the associated preventive controls, you must include the following information in your FSP when you will implement a process control:</a:t>
            </a:r>
          </a:p>
          <a:p>
            <a:r>
              <a:rPr lang="en-US" b="1" dirty="0"/>
              <a:t>General information</a:t>
            </a:r>
            <a:r>
              <a:rPr lang="en-US" dirty="0"/>
              <a:t> such as the name and address of the plant, the issue date of the form and the old version (“supersedes”), the page number (often “Page X of Y”). </a:t>
            </a:r>
          </a:p>
          <a:p>
            <a:r>
              <a:rPr lang="en-US" b="1" dirty="0"/>
              <a:t>Process Control</a:t>
            </a:r>
            <a:r>
              <a:rPr lang="en-US" dirty="0"/>
              <a:t>: From the Hazard Analysis form, enter the steps identified as requiring a process control</a:t>
            </a:r>
          </a:p>
          <a:p>
            <a:r>
              <a:rPr lang="en-US" b="1" dirty="0"/>
              <a:t>Hazard(s)</a:t>
            </a:r>
            <a:r>
              <a:rPr lang="en-US" dirty="0"/>
              <a:t>: From the Hazard Analysis form, enter the hazard requiring a preventive control at each step listed in the “Process Control” column.</a:t>
            </a:r>
          </a:p>
          <a:p>
            <a:r>
              <a:rPr lang="en-US" b="1" dirty="0"/>
              <a:t>Parameters, values, or critical limits</a:t>
            </a:r>
            <a:r>
              <a:rPr lang="en-US" dirty="0"/>
              <a:t>: Enter the parameters, and the associated minimum or maximum value (or critical limits) associated with the parameters. As a guide to help you establish process parameters or critical limits for your specific product and process you can use “FDA’s Hazard Analysis and Risk-based Preventive Controls for Human Food: Draft Guidance for Industry”, the “Fish and Fishery Products Hazards and Controls Guidance” and “Juice HACCP Hazards and Controls Guidance” as well as a number of sources of scientific and technical information.</a:t>
            </a:r>
          </a:p>
          <a:p>
            <a:r>
              <a:rPr lang="en-US" b="1" dirty="0"/>
              <a:t>Monitoring</a:t>
            </a:r>
            <a:r>
              <a:rPr lang="en-US" dirty="0"/>
              <a:t>: Enter what will be monitored, how it will be monitored, the frequency that the monitoring will be done and who will do the monitoring (e.g., the position, such as “operator” or “QA technician”).</a:t>
            </a:r>
          </a:p>
        </p:txBody>
      </p:sp>
    </p:spTree>
    <p:extLst>
      <p:ext uri="{BB962C8B-B14F-4D97-AF65-F5344CB8AC3E}">
        <p14:creationId xmlns:p14="http://schemas.microsoft.com/office/powerpoint/2010/main" val="221427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Footer Placeholder 2"/>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5" name="Content Placeholder 2">
            <a:extLst>
              <a:ext uri="{FF2B5EF4-FFF2-40B4-BE49-F238E27FC236}">
                <a16:creationId xmlns:a16="http://schemas.microsoft.com/office/drawing/2014/main" id="{A1A3AFD2-2ED7-4A00-B2C0-5D54B1BAC1A5}"/>
              </a:ext>
            </a:extLst>
          </p:cNvPr>
          <p:cNvSpPr txBox="1">
            <a:spLocks/>
          </p:cNvSpPr>
          <p:nvPr/>
        </p:nvSpPr>
        <p:spPr>
          <a:xfrm>
            <a:off x="323850" y="2009775"/>
            <a:ext cx="8509103" cy="428604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To provide a basic guideline on how to develop a Food Safety Plan (FSP) for the products that you process in accordance with the PCHF requirements. </a:t>
            </a:r>
          </a:p>
          <a:p>
            <a:endParaRPr lang="en-US" dirty="0"/>
          </a:p>
          <a:p>
            <a:r>
              <a:rPr lang="en-US" dirty="0"/>
              <a:t>Understanding the components of an FSP and the importance of each component. </a:t>
            </a:r>
          </a:p>
          <a:p>
            <a:pPr marL="0" indent="0">
              <a:buNone/>
            </a:pPr>
            <a:endParaRPr lang="en-US" dirty="0"/>
          </a:p>
        </p:txBody>
      </p:sp>
    </p:spTree>
    <p:extLst>
      <p:ext uri="{BB962C8B-B14F-4D97-AF65-F5344CB8AC3E}">
        <p14:creationId xmlns:p14="http://schemas.microsoft.com/office/powerpoint/2010/main" val="1784727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31AD9A-6CB4-497C-8F9E-986253F3F454}"/>
              </a:ext>
            </a:extLst>
          </p:cNvPr>
          <p:cNvSpPr>
            <a:spLocks noGrp="1"/>
          </p:cNvSpPr>
          <p:nvPr>
            <p:ph type="title"/>
          </p:nvPr>
        </p:nvSpPr>
        <p:spPr>
          <a:xfrm>
            <a:off x="323849" y="910555"/>
            <a:ext cx="8509103" cy="926020"/>
          </a:xfrm>
        </p:spPr>
        <p:txBody>
          <a:bodyPr>
            <a:noAutofit/>
          </a:bodyPr>
          <a:lstStyle/>
          <a:p>
            <a:r>
              <a:rPr lang="en-US" sz="3600" b="1" dirty="0"/>
              <a:t>What to document in the Form for process control procedures (continued)</a:t>
            </a:r>
          </a:p>
        </p:txBody>
      </p:sp>
      <p:sp>
        <p:nvSpPr>
          <p:cNvPr id="8" name="Content Placeholder 7">
            <a:extLst>
              <a:ext uri="{FF2B5EF4-FFF2-40B4-BE49-F238E27FC236}">
                <a16:creationId xmlns:a16="http://schemas.microsoft.com/office/drawing/2014/main" id="{6A52FEAB-8777-4590-9226-F2E29E551D86}"/>
              </a:ext>
            </a:extLst>
          </p:cNvPr>
          <p:cNvSpPr>
            <a:spLocks noGrp="1"/>
          </p:cNvSpPr>
          <p:nvPr>
            <p:ph idx="1"/>
          </p:nvPr>
        </p:nvSpPr>
        <p:spPr/>
        <p:txBody>
          <a:bodyPr>
            <a:normAutofit fontScale="85000" lnSpcReduction="20000"/>
          </a:bodyPr>
          <a:lstStyle/>
          <a:p>
            <a:r>
              <a:rPr lang="en-US" b="1" dirty="0"/>
              <a:t>Corrective Actions</a:t>
            </a:r>
            <a:r>
              <a:rPr lang="en-US" dirty="0"/>
              <a:t>: Describe the corrective actions that will be taken when deviations from the critical limits for a parameter occur. </a:t>
            </a:r>
          </a:p>
          <a:p>
            <a:r>
              <a:rPr lang="en-US" b="1" dirty="0"/>
              <a:t>Verification</a:t>
            </a:r>
            <a:r>
              <a:rPr lang="en-US" dirty="0"/>
              <a:t>: List the ongoing verification activities, including verification of monitoring, verification of corrective actions, calibration of monitoring and verification instruments and equipment, product testing, and review of records.  You also can list information such as a validation study.</a:t>
            </a:r>
          </a:p>
          <a:p>
            <a:r>
              <a:rPr lang="en-US" b="1" dirty="0"/>
              <a:t>Records</a:t>
            </a:r>
            <a:r>
              <a:rPr lang="en-US" dirty="0"/>
              <a:t>: List the names of the records that result from implementation of the process controls (e.g., cook log, cooling records, metal detector check log).</a:t>
            </a:r>
          </a:p>
        </p:txBody>
      </p:sp>
    </p:spTree>
    <p:extLst>
      <p:ext uri="{BB962C8B-B14F-4D97-AF65-F5344CB8AC3E}">
        <p14:creationId xmlns:p14="http://schemas.microsoft.com/office/powerpoint/2010/main" val="3633195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B419-FBA3-4D0A-9EE3-02C478053C33}"/>
              </a:ext>
            </a:extLst>
          </p:cNvPr>
          <p:cNvSpPr>
            <a:spLocks noGrp="1"/>
          </p:cNvSpPr>
          <p:nvPr>
            <p:ph type="title"/>
          </p:nvPr>
        </p:nvSpPr>
        <p:spPr/>
        <p:txBody>
          <a:bodyPr>
            <a:normAutofit fontScale="90000"/>
          </a:bodyPr>
          <a:lstStyle/>
          <a:p>
            <a:r>
              <a:rPr lang="en-US" dirty="0"/>
              <a:t>Step 4: Preventive Control Programs- </a:t>
            </a:r>
            <a:br>
              <a:rPr lang="en-US" dirty="0"/>
            </a:br>
            <a:r>
              <a:rPr lang="en-US" b="1" dirty="0">
                <a:solidFill>
                  <a:srgbClr val="0070C0"/>
                </a:solidFill>
              </a:rPr>
              <a:t>Food Allergen Controls </a:t>
            </a:r>
            <a:r>
              <a:rPr lang="en-US" dirty="0"/>
              <a:t>- Introduction</a:t>
            </a:r>
          </a:p>
        </p:txBody>
      </p:sp>
      <p:sp>
        <p:nvSpPr>
          <p:cNvPr id="3" name="Content Placeholder 2">
            <a:extLst>
              <a:ext uri="{FF2B5EF4-FFF2-40B4-BE49-F238E27FC236}">
                <a16:creationId xmlns:a16="http://schemas.microsoft.com/office/drawing/2014/main" id="{2DE54AF9-9C49-46CB-B09A-494912A9E100}"/>
              </a:ext>
            </a:extLst>
          </p:cNvPr>
          <p:cNvSpPr>
            <a:spLocks noGrp="1"/>
          </p:cNvSpPr>
          <p:nvPr>
            <p:ph idx="1"/>
          </p:nvPr>
        </p:nvSpPr>
        <p:spPr/>
        <p:txBody>
          <a:bodyPr>
            <a:normAutofit fontScale="62500" lnSpcReduction="20000"/>
          </a:bodyPr>
          <a:lstStyle/>
          <a:p>
            <a:pPr marL="0" indent="0">
              <a:buNone/>
            </a:pPr>
            <a:endParaRPr lang="en-US" dirty="0">
              <a:highlight>
                <a:srgbClr val="FFFF00"/>
              </a:highlight>
            </a:endParaRPr>
          </a:p>
          <a:p>
            <a:r>
              <a:rPr lang="en-US" dirty="0"/>
              <a:t>You are only required to implement a Food Allergen Preventive Control Program if during your Hazard Analysis you identify food allergens that may be or will be in your products, in any process step.</a:t>
            </a:r>
          </a:p>
          <a:p>
            <a:r>
              <a:rPr lang="en-US" dirty="0"/>
              <a:t>Note: if your firm receives, stores and uses any allergenic ingredients you will need controls in place to address the hazards of undeclared allergens or allergen cross-contact or both. </a:t>
            </a:r>
            <a:endParaRPr lang="en-US" dirty="0">
              <a:highlight>
                <a:srgbClr val="FFFF00"/>
              </a:highlight>
            </a:endParaRPr>
          </a:p>
          <a:p>
            <a:r>
              <a:rPr lang="en-US" dirty="0"/>
              <a:t>Note: allergen cross contact can be outlined in a sanitation plan, undeclared allergens can be outlined in a process plan. </a:t>
            </a:r>
          </a:p>
          <a:p>
            <a:r>
              <a:rPr lang="en-US" dirty="0"/>
              <a:t>Refer to Chapter 4 &amp; Chapter 5 of FDA’s “</a:t>
            </a:r>
            <a:r>
              <a:rPr lang="en-US" b="1" dirty="0"/>
              <a:t>Hazard Analysis and Risk-based Preventive Controls for Human Food: Draft Guidance for Industry</a:t>
            </a:r>
            <a:r>
              <a:rPr lang="en-US" dirty="0"/>
              <a:t>” (PC Guide), for an overview of preventive controls application, management components, and their associated records.</a:t>
            </a:r>
          </a:p>
          <a:p>
            <a:r>
              <a:rPr lang="en-US" dirty="0"/>
              <a:t>Chapter 11 </a:t>
            </a:r>
            <a:r>
              <a:rPr lang="en-US" dirty="0">
                <a:solidFill>
                  <a:srgbClr val="FF0000"/>
                </a:solidFill>
              </a:rPr>
              <a:t>(coming soon)</a:t>
            </a:r>
            <a:r>
              <a:rPr lang="en-US" dirty="0"/>
              <a:t>- Food Allergen Controls will provide a comprehensive guide to food allergen control.</a:t>
            </a:r>
          </a:p>
          <a:p>
            <a:endParaRPr lang="en-US" dirty="0"/>
          </a:p>
          <a:p>
            <a:pPr marL="0" indent="0">
              <a:buNone/>
            </a:pPr>
            <a:endParaRPr lang="en-US" dirty="0"/>
          </a:p>
        </p:txBody>
      </p:sp>
    </p:spTree>
    <p:extLst>
      <p:ext uri="{BB962C8B-B14F-4D97-AF65-F5344CB8AC3E}">
        <p14:creationId xmlns:p14="http://schemas.microsoft.com/office/powerpoint/2010/main" val="2387468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4309EB-2B29-450D-A4B4-F82DE11CA694}"/>
              </a:ext>
            </a:extLst>
          </p:cNvPr>
          <p:cNvSpPr>
            <a:spLocks noGrp="1"/>
          </p:cNvSpPr>
          <p:nvPr>
            <p:ph type="title"/>
          </p:nvPr>
        </p:nvSpPr>
        <p:spPr>
          <a:xfrm>
            <a:off x="408690" y="760149"/>
            <a:ext cx="8509103" cy="926020"/>
          </a:xfrm>
        </p:spPr>
        <p:txBody>
          <a:bodyPr>
            <a:noAutofit/>
          </a:bodyPr>
          <a:lstStyle/>
          <a:p>
            <a:r>
              <a:rPr lang="en-US" sz="3200" b="1" dirty="0"/>
              <a:t>Forms for specifying your allergen control procedures and the associated preventive control</a:t>
            </a:r>
          </a:p>
        </p:txBody>
      </p:sp>
      <p:sp>
        <p:nvSpPr>
          <p:cNvPr id="5" name="Content Placeholder 4">
            <a:extLst>
              <a:ext uri="{FF2B5EF4-FFF2-40B4-BE49-F238E27FC236}">
                <a16:creationId xmlns:a16="http://schemas.microsoft.com/office/drawing/2014/main" id="{315BD03E-BA29-4D92-AACB-E816FD15B752}"/>
              </a:ext>
            </a:extLst>
          </p:cNvPr>
          <p:cNvSpPr>
            <a:spLocks noGrp="1"/>
          </p:cNvSpPr>
          <p:nvPr>
            <p:ph idx="1"/>
          </p:nvPr>
        </p:nvSpPr>
        <p:spPr/>
        <p:txBody>
          <a:bodyPr>
            <a:normAutofit fontScale="85000" lnSpcReduction="10000"/>
          </a:bodyPr>
          <a:lstStyle/>
          <a:p>
            <a:r>
              <a:rPr lang="en-US" dirty="0"/>
              <a:t>The format is optional. </a:t>
            </a:r>
          </a:p>
          <a:p>
            <a:r>
              <a:rPr lang="en-US" dirty="0"/>
              <a:t>You can use the FSPCA worksheets depicted in the next slides (optional but recommended): </a:t>
            </a:r>
          </a:p>
          <a:p>
            <a:pPr lvl="1"/>
            <a:r>
              <a:rPr lang="en-US" b="1" dirty="0"/>
              <a:t>Form 2-E: FSPCA form for Food Allergen Ingredient Analysis;</a:t>
            </a:r>
          </a:p>
          <a:p>
            <a:pPr lvl="1"/>
            <a:r>
              <a:rPr lang="en-US" b="1" dirty="0"/>
              <a:t>Form 2-F: FSPCA form for Food Allergen Label Verification List;</a:t>
            </a:r>
          </a:p>
          <a:p>
            <a:pPr lvl="1"/>
            <a:r>
              <a:rPr lang="en-US" b="1" dirty="0"/>
              <a:t>Form 2-G: FSPCA form for Production Line Food Allergen Assessment;</a:t>
            </a:r>
          </a:p>
          <a:p>
            <a:pPr lvl="1"/>
            <a:r>
              <a:rPr lang="en-US" dirty="0"/>
              <a:t>and, </a:t>
            </a:r>
            <a:r>
              <a:rPr lang="en-US" b="1" dirty="0"/>
              <a:t>Form 2-H: FSPCA form for Food Allergen Controls</a:t>
            </a:r>
            <a:r>
              <a:rPr lang="en-US" dirty="0"/>
              <a:t>.</a:t>
            </a:r>
          </a:p>
          <a:p>
            <a:pPr marL="457200" lvl="1" indent="0">
              <a:buNone/>
            </a:pPr>
            <a:r>
              <a:rPr lang="en-US" dirty="0"/>
              <a:t>These forms are also available in the PC Guide under “Appendix 2: Food Safety Plan Forms”. </a:t>
            </a:r>
          </a:p>
          <a:p>
            <a:pPr lvl="1"/>
            <a:endParaRPr lang="en-US" b="1" dirty="0"/>
          </a:p>
          <a:p>
            <a:pPr marL="0" indent="0">
              <a:buNone/>
            </a:pPr>
            <a:endParaRPr lang="en-US" dirty="0"/>
          </a:p>
          <a:p>
            <a:endParaRPr lang="en-US" dirty="0"/>
          </a:p>
        </p:txBody>
      </p:sp>
    </p:spTree>
    <p:extLst>
      <p:ext uri="{BB962C8B-B14F-4D97-AF65-F5344CB8AC3E}">
        <p14:creationId xmlns:p14="http://schemas.microsoft.com/office/powerpoint/2010/main" val="1280653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B986-D725-4EB3-92D5-1B37D66BD15B}"/>
              </a:ext>
            </a:extLst>
          </p:cNvPr>
          <p:cNvSpPr>
            <a:spLocks noGrp="1"/>
          </p:cNvSpPr>
          <p:nvPr>
            <p:ph type="title"/>
          </p:nvPr>
        </p:nvSpPr>
        <p:spPr>
          <a:xfrm>
            <a:off x="317448" y="844570"/>
            <a:ext cx="8509103" cy="926020"/>
          </a:xfrm>
        </p:spPr>
        <p:txBody>
          <a:bodyPr>
            <a:noAutofit/>
          </a:bodyPr>
          <a:lstStyle/>
          <a:p>
            <a:r>
              <a:rPr lang="en-US" sz="3600" dirty="0"/>
              <a:t>Form 2-E: FSPCA Form for Food Allergen Ingredient Analysis</a:t>
            </a:r>
          </a:p>
        </p:txBody>
      </p:sp>
      <p:pic>
        <p:nvPicPr>
          <p:cNvPr id="4" name="Content Placeholder 3">
            <a:extLst>
              <a:ext uri="{FF2B5EF4-FFF2-40B4-BE49-F238E27FC236}">
                <a16:creationId xmlns:a16="http://schemas.microsoft.com/office/drawing/2014/main" id="{FFF2A1EA-622F-4659-B570-EA9CCEC39A6C}"/>
              </a:ext>
            </a:extLst>
          </p:cNvPr>
          <p:cNvPicPr>
            <a:picLocks noGrp="1"/>
          </p:cNvPicPr>
          <p:nvPr>
            <p:ph idx="1"/>
          </p:nvPr>
        </p:nvPicPr>
        <p:blipFill rotWithShape="1">
          <a:blip r:embed="rId2"/>
          <a:srcRect l="35128" t="15955" r="16538" b="5413"/>
          <a:stretch/>
        </p:blipFill>
        <p:spPr bwMode="auto">
          <a:xfrm>
            <a:off x="2236396" y="2000348"/>
            <a:ext cx="4683908" cy="3825417"/>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41D1A741-761A-4D04-809F-5003642F5469}"/>
              </a:ext>
            </a:extLst>
          </p:cNvPr>
          <p:cNvSpPr/>
          <p:nvPr/>
        </p:nvSpPr>
        <p:spPr>
          <a:xfrm>
            <a:off x="2267147" y="5901179"/>
            <a:ext cx="4572000" cy="646331"/>
          </a:xfrm>
          <a:prstGeom prst="rect">
            <a:avLst/>
          </a:prstGeom>
          <a:solidFill>
            <a:schemeClr val="accent3">
              <a:lumMod val="20000"/>
              <a:lumOff val="80000"/>
            </a:schemeClr>
          </a:solidFill>
          <a:ln>
            <a:solidFill>
              <a:srgbClr val="FF0000"/>
            </a:solidFill>
          </a:ln>
        </p:spPr>
        <p:txBody>
          <a:bodyPr>
            <a:spAutoFit/>
          </a:bodyPr>
          <a:lstStyle/>
          <a:p>
            <a:pPr algn="ctr"/>
            <a:r>
              <a:rPr lang="en-US" b="1" i="1" dirty="0">
                <a:solidFill>
                  <a:srgbClr val="0070C0"/>
                </a:solidFill>
              </a:rPr>
              <a:t>Use for conducting an allergen-specific hazard analysis of food ingredients.</a:t>
            </a:r>
          </a:p>
        </p:txBody>
      </p:sp>
    </p:spTree>
    <p:extLst>
      <p:ext uri="{BB962C8B-B14F-4D97-AF65-F5344CB8AC3E}">
        <p14:creationId xmlns:p14="http://schemas.microsoft.com/office/powerpoint/2010/main" val="1903009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82F4F-2E39-49E4-B47F-624B314E3CA3}"/>
              </a:ext>
            </a:extLst>
          </p:cNvPr>
          <p:cNvSpPr>
            <a:spLocks noGrp="1"/>
          </p:cNvSpPr>
          <p:nvPr>
            <p:ph type="title"/>
          </p:nvPr>
        </p:nvSpPr>
        <p:spPr>
          <a:xfrm>
            <a:off x="323849" y="891704"/>
            <a:ext cx="8509103" cy="926020"/>
          </a:xfrm>
        </p:spPr>
        <p:txBody>
          <a:bodyPr>
            <a:normAutofit fontScale="90000"/>
          </a:bodyPr>
          <a:lstStyle/>
          <a:p>
            <a:r>
              <a:rPr lang="en-US" dirty="0"/>
              <a:t>What to documents in the Form for Food Allergen Ingredient Analysis</a:t>
            </a:r>
          </a:p>
        </p:txBody>
      </p:sp>
      <p:sp>
        <p:nvSpPr>
          <p:cNvPr id="3" name="Content Placeholder 2">
            <a:extLst>
              <a:ext uri="{FF2B5EF4-FFF2-40B4-BE49-F238E27FC236}">
                <a16:creationId xmlns:a16="http://schemas.microsoft.com/office/drawing/2014/main" id="{1640EE13-37D0-4500-9200-4032F40F14DB}"/>
              </a:ext>
            </a:extLst>
          </p:cNvPr>
          <p:cNvSpPr>
            <a:spLocks noGrp="1"/>
          </p:cNvSpPr>
          <p:nvPr>
            <p:ph idx="1"/>
          </p:nvPr>
        </p:nvSpPr>
        <p:spPr/>
        <p:txBody>
          <a:bodyPr>
            <a:normAutofit fontScale="62500" lnSpcReduction="20000"/>
          </a:bodyPr>
          <a:lstStyle/>
          <a:p>
            <a:pPr marL="0" indent="0">
              <a:buNone/>
            </a:pPr>
            <a:r>
              <a:rPr lang="en-US" dirty="0"/>
              <a:t>Regardless of what format you use to document your allergen control procedures and the associated preventive controls, you must include the following information in your FSP when you will implement allergen controls:</a:t>
            </a:r>
          </a:p>
          <a:p>
            <a:pPr marL="0" indent="0">
              <a:buNone/>
            </a:pPr>
            <a:endParaRPr lang="en-US" dirty="0"/>
          </a:p>
          <a:p>
            <a:r>
              <a:rPr lang="en-US" b="1" dirty="0"/>
              <a:t>General information </a:t>
            </a:r>
            <a:r>
              <a:rPr lang="en-US" dirty="0"/>
              <a:t>such as the name and address of the plant, the issue date of the form and the old version (“supersedes”), the page number (often “Page X of Y”).</a:t>
            </a:r>
          </a:p>
          <a:p>
            <a:r>
              <a:rPr lang="en-US" b="1" dirty="0"/>
              <a:t>Raw Material Name</a:t>
            </a:r>
            <a:r>
              <a:rPr lang="en-US" dirty="0"/>
              <a:t>: List all raw materials received in the facility.</a:t>
            </a:r>
          </a:p>
          <a:p>
            <a:r>
              <a:rPr lang="en-US" b="1" dirty="0"/>
              <a:t>Supplier</a:t>
            </a:r>
            <a:r>
              <a:rPr lang="en-US" dirty="0"/>
              <a:t>: Identify the supplier for each raw material</a:t>
            </a:r>
          </a:p>
          <a:p>
            <a:r>
              <a:rPr lang="en-US" b="1" dirty="0"/>
              <a:t>Food Allergens in Ingredient Formulation</a:t>
            </a:r>
            <a:r>
              <a:rPr lang="en-US" dirty="0"/>
              <a:t>: Identify any food allergens in each listed raw material – e.g., by reviewing ingredient labels or contacting the manufacturer.</a:t>
            </a:r>
          </a:p>
          <a:p>
            <a:r>
              <a:rPr lang="en-US" b="1" dirty="0"/>
              <a:t>Food Allergens in Precautionary Labeling</a:t>
            </a:r>
            <a:r>
              <a:rPr lang="en-US" dirty="0"/>
              <a:t>: List any allergens listed in precautionary labeling (such as a “May Contain” statement) in raw materials that you receive.</a:t>
            </a:r>
          </a:p>
        </p:txBody>
      </p:sp>
    </p:spTree>
    <p:extLst>
      <p:ext uri="{BB962C8B-B14F-4D97-AF65-F5344CB8AC3E}">
        <p14:creationId xmlns:p14="http://schemas.microsoft.com/office/powerpoint/2010/main" val="1437103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A524B-C5C6-44B4-98D5-0A1F5C56193D}"/>
              </a:ext>
            </a:extLst>
          </p:cNvPr>
          <p:cNvSpPr>
            <a:spLocks noGrp="1"/>
          </p:cNvSpPr>
          <p:nvPr>
            <p:ph type="title"/>
          </p:nvPr>
        </p:nvSpPr>
        <p:spPr/>
        <p:txBody>
          <a:bodyPr>
            <a:noAutofit/>
          </a:bodyPr>
          <a:lstStyle/>
          <a:p>
            <a:r>
              <a:rPr lang="en-US" sz="3600" dirty="0"/>
              <a:t>Form 2-F: FSPCA Form for Food Allergen Label Verification List</a:t>
            </a:r>
          </a:p>
        </p:txBody>
      </p:sp>
      <p:sp>
        <p:nvSpPr>
          <p:cNvPr id="5" name="Content Placeholder 4">
            <a:extLst>
              <a:ext uri="{FF2B5EF4-FFF2-40B4-BE49-F238E27FC236}">
                <a16:creationId xmlns:a16="http://schemas.microsoft.com/office/drawing/2014/main" id="{A10D4041-2C9B-44E8-BCCF-64C306E5BC8A}"/>
              </a:ext>
            </a:extLst>
          </p:cNvPr>
          <p:cNvSpPr>
            <a:spLocks noGrp="1"/>
          </p:cNvSpPr>
          <p:nvPr>
            <p:ph sz="half" idx="2"/>
          </p:nvPr>
        </p:nvSpPr>
        <p:spPr/>
        <p:txBody>
          <a:bodyPr>
            <a:normAutofit fontScale="77500" lnSpcReduction="20000"/>
          </a:bodyPr>
          <a:lstStyle/>
          <a:p>
            <a:pPr marL="0" indent="0">
              <a:buNone/>
            </a:pPr>
            <a:r>
              <a:rPr lang="en-US" b="1" dirty="0"/>
              <a:t>Information to include in your Form/FSP:</a:t>
            </a:r>
          </a:p>
          <a:p>
            <a:r>
              <a:rPr lang="en-US" b="1" dirty="0"/>
              <a:t>General information</a:t>
            </a:r>
            <a:r>
              <a:rPr lang="en-US" dirty="0"/>
              <a:t> such as the name and address of the plant, the issue date of the form and the old version (“supersedes”), the page number (often “Page X of Y”). </a:t>
            </a:r>
          </a:p>
          <a:p>
            <a:r>
              <a:rPr lang="en-US" b="1" dirty="0"/>
              <a:t>Product</a:t>
            </a:r>
            <a:r>
              <a:rPr lang="en-US" dirty="0"/>
              <a:t>: List each product that will contain (or may contain) a major food allergen.</a:t>
            </a:r>
          </a:p>
          <a:p>
            <a:r>
              <a:rPr lang="en-US" b="1" dirty="0"/>
              <a:t>Allergen Statement</a:t>
            </a:r>
            <a:r>
              <a:rPr lang="en-US" dirty="0"/>
              <a:t>: Specify the “Contains” statement that you will include on the product label for that product.</a:t>
            </a:r>
          </a:p>
        </p:txBody>
      </p:sp>
      <p:pic>
        <p:nvPicPr>
          <p:cNvPr id="6" name="Content Placeholder 5">
            <a:extLst>
              <a:ext uri="{FF2B5EF4-FFF2-40B4-BE49-F238E27FC236}">
                <a16:creationId xmlns:a16="http://schemas.microsoft.com/office/drawing/2014/main" id="{046B66EF-F2BD-4A33-BFE3-0DDF136EE514}"/>
              </a:ext>
            </a:extLst>
          </p:cNvPr>
          <p:cNvPicPr>
            <a:picLocks noGrp="1"/>
          </p:cNvPicPr>
          <p:nvPr>
            <p:ph sz="half" idx="1"/>
          </p:nvPr>
        </p:nvPicPr>
        <p:blipFill rotWithShape="1">
          <a:blip r:embed="rId2"/>
          <a:srcRect l="35128" t="45545" r="16538" b="10101"/>
          <a:stretch/>
        </p:blipFill>
        <p:spPr bwMode="auto">
          <a:xfrm>
            <a:off x="457200" y="1600200"/>
            <a:ext cx="4038600" cy="4037030"/>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25D31C3-4858-4EE4-AE9A-5DA206E7A9C4}"/>
              </a:ext>
            </a:extLst>
          </p:cNvPr>
          <p:cNvSpPr/>
          <p:nvPr/>
        </p:nvSpPr>
        <p:spPr>
          <a:xfrm>
            <a:off x="183820" y="5660032"/>
            <a:ext cx="4572000" cy="923330"/>
          </a:xfrm>
          <a:prstGeom prst="rect">
            <a:avLst/>
          </a:prstGeom>
          <a:solidFill>
            <a:schemeClr val="accent3">
              <a:lumMod val="20000"/>
              <a:lumOff val="80000"/>
            </a:schemeClr>
          </a:solidFill>
          <a:ln>
            <a:solidFill>
              <a:srgbClr val="FF0000"/>
            </a:solidFill>
          </a:ln>
        </p:spPr>
        <p:txBody>
          <a:bodyPr>
            <a:spAutoFit/>
          </a:bodyPr>
          <a:lstStyle/>
          <a:p>
            <a:pPr algn="ctr"/>
            <a:r>
              <a:rPr lang="en-US" b="1" i="1" dirty="0">
                <a:solidFill>
                  <a:srgbClr val="0070C0"/>
                </a:solidFill>
              </a:rPr>
              <a:t>Use to list the specific allergens to be listed in the “Contains” declaration on the product label.</a:t>
            </a:r>
          </a:p>
        </p:txBody>
      </p:sp>
    </p:spTree>
    <p:extLst>
      <p:ext uri="{BB962C8B-B14F-4D97-AF65-F5344CB8AC3E}">
        <p14:creationId xmlns:p14="http://schemas.microsoft.com/office/powerpoint/2010/main" val="951078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F8DE-12DF-461E-A84D-FF5F387BF162}"/>
              </a:ext>
            </a:extLst>
          </p:cNvPr>
          <p:cNvSpPr>
            <a:spLocks noGrp="1"/>
          </p:cNvSpPr>
          <p:nvPr>
            <p:ph type="title"/>
          </p:nvPr>
        </p:nvSpPr>
        <p:spPr/>
        <p:txBody>
          <a:bodyPr>
            <a:noAutofit/>
          </a:bodyPr>
          <a:lstStyle/>
          <a:p>
            <a:r>
              <a:rPr lang="en-US" sz="3600" dirty="0"/>
              <a:t>Form 2-G: FSPCA Form for Production Line Food Allergen Assessment</a:t>
            </a:r>
          </a:p>
        </p:txBody>
      </p:sp>
      <p:sp>
        <p:nvSpPr>
          <p:cNvPr id="6" name="Content Placeholder 5">
            <a:extLst>
              <a:ext uri="{FF2B5EF4-FFF2-40B4-BE49-F238E27FC236}">
                <a16:creationId xmlns:a16="http://schemas.microsoft.com/office/drawing/2014/main" id="{444F1120-1197-4FF5-A8F8-05E6157613BD}"/>
              </a:ext>
            </a:extLst>
          </p:cNvPr>
          <p:cNvSpPr>
            <a:spLocks noGrp="1"/>
          </p:cNvSpPr>
          <p:nvPr>
            <p:ph sz="half" idx="2"/>
          </p:nvPr>
        </p:nvSpPr>
        <p:spPr/>
        <p:txBody>
          <a:bodyPr>
            <a:normAutofit fontScale="62500" lnSpcReduction="20000"/>
          </a:bodyPr>
          <a:lstStyle/>
          <a:p>
            <a:pPr marL="0" indent="0">
              <a:buNone/>
            </a:pPr>
            <a:r>
              <a:rPr lang="en-US" b="1" dirty="0"/>
              <a:t>Information to include in your Form/FSP:</a:t>
            </a:r>
          </a:p>
          <a:p>
            <a:r>
              <a:rPr lang="en-US" b="1" dirty="0"/>
              <a:t>General information -</a:t>
            </a:r>
            <a:r>
              <a:rPr lang="en-US" dirty="0"/>
              <a:t> the name and address of the plant, the issue date of the form and the old version (“supersedes”), the page number (often “Page X of Y”).</a:t>
            </a:r>
          </a:p>
          <a:p>
            <a:r>
              <a:rPr lang="en-US" b="1" dirty="0"/>
              <a:t>Product Name</a:t>
            </a:r>
            <a:r>
              <a:rPr lang="en-US" dirty="0"/>
              <a:t>: List each product made in the plant.</a:t>
            </a:r>
          </a:p>
          <a:p>
            <a:r>
              <a:rPr lang="en-US" b="1" dirty="0"/>
              <a:t>Production Line</a:t>
            </a:r>
            <a:r>
              <a:rPr lang="en-US" dirty="0"/>
              <a:t>: Identify the production line used for each listed product.</a:t>
            </a:r>
          </a:p>
          <a:p>
            <a:r>
              <a:rPr lang="en-US" b="1" dirty="0"/>
              <a:t>List the allergens that you will add to the listed product</a:t>
            </a:r>
            <a:r>
              <a:rPr lang="en-US" dirty="0"/>
              <a:t>, including any allergens listed in precautionary labeling if you determine there is the potential for these to contaminate the line.</a:t>
            </a:r>
            <a:endParaRPr lang="en-US" b="1" dirty="0"/>
          </a:p>
          <a:p>
            <a:endParaRPr lang="en-US" dirty="0"/>
          </a:p>
        </p:txBody>
      </p:sp>
      <p:pic>
        <p:nvPicPr>
          <p:cNvPr id="7" name="Content Placeholder 6">
            <a:extLst>
              <a:ext uri="{FF2B5EF4-FFF2-40B4-BE49-F238E27FC236}">
                <a16:creationId xmlns:a16="http://schemas.microsoft.com/office/drawing/2014/main" id="{D23A8AE4-69B0-4853-A9E2-204353AF8C3B}"/>
              </a:ext>
            </a:extLst>
          </p:cNvPr>
          <p:cNvPicPr>
            <a:picLocks noGrp="1"/>
          </p:cNvPicPr>
          <p:nvPr>
            <p:ph sz="half" idx="1"/>
          </p:nvPr>
        </p:nvPicPr>
        <p:blipFill rotWithShape="1">
          <a:blip r:embed="rId2"/>
          <a:srcRect l="34872" t="49458" r="16410" b="8233"/>
          <a:stretch/>
        </p:blipFill>
        <p:spPr bwMode="auto">
          <a:xfrm>
            <a:off x="339364" y="1600201"/>
            <a:ext cx="4156435" cy="4200692"/>
          </a:xfrm>
          <a:prstGeom prst="rect">
            <a:avLst/>
          </a:prstGeom>
          <a:solidFill>
            <a:srgbClr val="FFFF00"/>
          </a:solidFill>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467365FB-CB29-43DD-8930-49F0E4192079}"/>
              </a:ext>
            </a:extLst>
          </p:cNvPr>
          <p:cNvSpPr/>
          <p:nvPr/>
        </p:nvSpPr>
        <p:spPr>
          <a:xfrm>
            <a:off x="131581" y="5800893"/>
            <a:ext cx="4572000" cy="1015663"/>
          </a:xfrm>
          <a:prstGeom prst="rect">
            <a:avLst/>
          </a:prstGeom>
          <a:solidFill>
            <a:schemeClr val="accent3">
              <a:lumMod val="20000"/>
              <a:lumOff val="80000"/>
            </a:schemeClr>
          </a:solidFill>
          <a:ln>
            <a:solidFill>
              <a:srgbClr val="FF0000"/>
            </a:solidFill>
          </a:ln>
        </p:spPr>
        <p:txBody>
          <a:bodyPr>
            <a:spAutoFit/>
          </a:bodyPr>
          <a:lstStyle/>
          <a:p>
            <a:pPr algn="ctr"/>
            <a:r>
              <a:rPr lang="en-US" sz="1200" b="1" i="1" dirty="0">
                <a:solidFill>
                  <a:srgbClr val="0070C0"/>
                </a:solidFill>
              </a:rPr>
              <a:t>Use to identify common and unique food allergens for products produced on a production line for the purpose of making decisions on scheduling (e.g., run unique allergens last) and allergen cleaning information (e.g., conduct a full allergen cleaning before running products without the allergen).</a:t>
            </a:r>
          </a:p>
        </p:txBody>
      </p:sp>
    </p:spTree>
    <p:extLst>
      <p:ext uri="{BB962C8B-B14F-4D97-AF65-F5344CB8AC3E}">
        <p14:creationId xmlns:p14="http://schemas.microsoft.com/office/powerpoint/2010/main" val="1720889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B2A23-9FAF-4D11-82A5-30221B04796A}"/>
              </a:ext>
            </a:extLst>
          </p:cNvPr>
          <p:cNvSpPr>
            <a:spLocks noGrp="1"/>
          </p:cNvSpPr>
          <p:nvPr>
            <p:ph type="title"/>
          </p:nvPr>
        </p:nvSpPr>
        <p:spPr>
          <a:xfrm>
            <a:off x="323849" y="788008"/>
            <a:ext cx="8509103" cy="926020"/>
          </a:xfrm>
        </p:spPr>
        <p:txBody>
          <a:bodyPr>
            <a:noAutofit/>
          </a:bodyPr>
          <a:lstStyle/>
          <a:p>
            <a:r>
              <a:rPr lang="en-US" sz="3600" dirty="0"/>
              <a:t>Form 2-H: FSPCA Form for Food Allergen Controls</a:t>
            </a:r>
          </a:p>
        </p:txBody>
      </p:sp>
      <p:pic>
        <p:nvPicPr>
          <p:cNvPr id="4" name="Content Placeholder 3">
            <a:extLst>
              <a:ext uri="{FF2B5EF4-FFF2-40B4-BE49-F238E27FC236}">
                <a16:creationId xmlns:a16="http://schemas.microsoft.com/office/drawing/2014/main" id="{3A8D8CA1-C8D0-422D-8876-3206B5E31D87}"/>
              </a:ext>
            </a:extLst>
          </p:cNvPr>
          <p:cNvPicPr>
            <a:picLocks noGrp="1"/>
          </p:cNvPicPr>
          <p:nvPr>
            <p:ph idx="1"/>
          </p:nvPr>
        </p:nvPicPr>
        <p:blipFill rotWithShape="1">
          <a:blip r:embed="rId2"/>
          <a:srcRect l="28116" t="16626" r="9999" b="12934"/>
          <a:stretch/>
        </p:blipFill>
        <p:spPr bwMode="auto">
          <a:xfrm>
            <a:off x="584462" y="1800520"/>
            <a:ext cx="7899662" cy="4495505"/>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5314F73D-5E47-49C5-8C95-C10479EBA4FB}"/>
              </a:ext>
            </a:extLst>
          </p:cNvPr>
          <p:cNvSpPr/>
          <p:nvPr/>
        </p:nvSpPr>
        <p:spPr>
          <a:xfrm>
            <a:off x="2408548" y="5923135"/>
            <a:ext cx="4572000" cy="923330"/>
          </a:xfrm>
          <a:prstGeom prst="rect">
            <a:avLst/>
          </a:prstGeom>
          <a:solidFill>
            <a:schemeClr val="accent3">
              <a:lumMod val="20000"/>
              <a:lumOff val="80000"/>
            </a:schemeClr>
          </a:solidFill>
          <a:ln>
            <a:solidFill>
              <a:srgbClr val="FF0000"/>
            </a:solidFill>
          </a:ln>
        </p:spPr>
        <p:txBody>
          <a:bodyPr>
            <a:spAutoFit/>
          </a:bodyPr>
          <a:lstStyle/>
          <a:p>
            <a:pPr algn="ctr"/>
            <a:r>
              <a:rPr lang="en-US" b="1" i="1" dirty="0">
                <a:solidFill>
                  <a:srgbClr val="0070C0"/>
                </a:solidFill>
              </a:rPr>
              <a:t>Use to describe any food allergen controls and associated preventive control management components.</a:t>
            </a:r>
          </a:p>
        </p:txBody>
      </p:sp>
    </p:spTree>
    <p:extLst>
      <p:ext uri="{BB962C8B-B14F-4D97-AF65-F5344CB8AC3E}">
        <p14:creationId xmlns:p14="http://schemas.microsoft.com/office/powerpoint/2010/main" val="2657551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90D4F-9233-4626-87B9-C37B62F69D5C}"/>
              </a:ext>
            </a:extLst>
          </p:cNvPr>
          <p:cNvSpPr>
            <a:spLocks noGrp="1"/>
          </p:cNvSpPr>
          <p:nvPr>
            <p:ph type="title"/>
          </p:nvPr>
        </p:nvSpPr>
        <p:spPr>
          <a:xfrm>
            <a:off x="323849" y="769151"/>
            <a:ext cx="8509103" cy="926020"/>
          </a:xfrm>
        </p:spPr>
        <p:txBody>
          <a:bodyPr>
            <a:noAutofit/>
          </a:bodyPr>
          <a:lstStyle/>
          <a:p>
            <a:r>
              <a:rPr lang="en-US" sz="3600" dirty="0"/>
              <a:t>What to document in your Form for Food Allergen Controls</a:t>
            </a:r>
          </a:p>
        </p:txBody>
      </p:sp>
      <p:sp>
        <p:nvSpPr>
          <p:cNvPr id="3" name="Content Placeholder 2">
            <a:extLst>
              <a:ext uri="{FF2B5EF4-FFF2-40B4-BE49-F238E27FC236}">
                <a16:creationId xmlns:a16="http://schemas.microsoft.com/office/drawing/2014/main" id="{3F90C086-C238-4E7A-B791-5621B1DC9188}"/>
              </a:ext>
            </a:extLst>
          </p:cNvPr>
          <p:cNvSpPr>
            <a:spLocks noGrp="1"/>
          </p:cNvSpPr>
          <p:nvPr>
            <p:ph idx="1"/>
          </p:nvPr>
        </p:nvSpPr>
        <p:spPr/>
        <p:txBody>
          <a:bodyPr>
            <a:normAutofit fontScale="47500" lnSpcReduction="20000"/>
          </a:bodyPr>
          <a:lstStyle/>
          <a:p>
            <a:pPr marL="0" indent="0">
              <a:buNone/>
            </a:pPr>
            <a:r>
              <a:rPr lang="en-US" b="1" dirty="0"/>
              <a:t>Information to include in your FSP:</a:t>
            </a:r>
          </a:p>
          <a:p>
            <a:pPr marL="0" indent="0">
              <a:buNone/>
            </a:pPr>
            <a:endParaRPr lang="en-US" b="1" dirty="0"/>
          </a:p>
          <a:p>
            <a:r>
              <a:rPr lang="en-US" b="1" dirty="0"/>
              <a:t>General information:</a:t>
            </a:r>
            <a:r>
              <a:rPr lang="en-US" dirty="0"/>
              <a:t> the name and address of the plant, the issue date of the form and the old version (“supersedes”), the page number (often “Page X of Y”).</a:t>
            </a:r>
          </a:p>
          <a:p>
            <a:r>
              <a:rPr lang="en-US" b="1" dirty="0"/>
              <a:t>Allergen Control Step</a:t>
            </a:r>
            <a:r>
              <a:rPr lang="en-US" dirty="0"/>
              <a:t>: Describe the step at which the allergen control is being applied e.g., at label receipt or label application for label controls; at post-production sanitation for equipment cleaning.</a:t>
            </a:r>
          </a:p>
          <a:p>
            <a:r>
              <a:rPr lang="en-US" b="1" dirty="0"/>
              <a:t>Hazard:</a:t>
            </a:r>
            <a:r>
              <a:rPr lang="en-US" dirty="0"/>
              <a:t> e.g., undeclared allergen due to incorrect label; undeclared allergen due to cross-contact.</a:t>
            </a:r>
          </a:p>
          <a:p>
            <a:r>
              <a:rPr lang="en-US" b="1" dirty="0"/>
              <a:t>Criterion</a:t>
            </a:r>
            <a:r>
              <a:rPr lang="en-US" dirty="0"/>
              <a:t>: Specify the criterion you are trying to meet, e.g., all finished product labels declare the allergens in the product.</a:t>
            </a:r>
          </a:p>
          <a:p>
            <a:r>
              <a:rPr lang="en-US" b="1" dirty="0"/>
              <a:t>Monitoring:</a:t>
            </a:r>
            <a:r>
              <a:rPr lang="en-US" dirty="0"/>
              <a:t> Enter what will be monitored (e.g., the label ingredient declaration), how it will be monitored (e.g., the label will be visually checked and compared to the product formulation), the frequency that the monitoring will be done (e.g., each new order of labels before they are released to production), and who will do the monitoring (e.g., label coordinator).</a:t>
            </a:r>
          </a:p>
          <a:p>
            <a:r>
              <a:rPr lang="en-US" b="1" dirty="0"/>
              <a:t>Corrective Actions</a:t>
            </a:r>
            <a:r>
              <a:rPr lang="en-US" dirty="0"/>
              <a:t>: In some cases, corrections will be appropriate. However, you should include circumstances that would trigger corrective actions.</a:t>
            </a:r>
          </a:p>
          <a:p>
            <a:r>
              <a:rPr lang="en-US" b="1" dirty="0"/>
              <a:t>Verification</a:t>
            </a:r>
            <a:r>
              <a:rPr lang="en-US" dirty="0"/>
              <a:t>: List the verification activities, such as records review.</a:t>
            </a:r>
          </a:p>
          <a:p>
            <a:r>
              <a:rPr lang="en-US" b="1" dirty="0"/>
              <a:t>Records</a:t>
            </a:r>
            <a:r>
              <a:rPr lang="en-US" dirty="0"/>
              <a:t>: List the names of the records that result from implementation of the food allergen controls (e.g., label review log).</a:t>
            </a:r>
          </a:p>
        </p:txBody>
      </p:sp>
    </p:spTree>
    <p:extLst>
      <p:ext uri="{BB962C8B-B14F-4D97-AF65-F5344CB8AC3E}">
        <p14:creationId xmlns:p14="http://schemas.microsoft.com/office/powerpoint/2010/main" val="3602824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641D-25DE-4FDC-A176-F36134787303}"/>
              </a:ext>
            </a:extLst>
          </p:cNvPr>
          <p:cNvSpPr>
            <a:spLocks noGrp="1"/>
          </p:cNvSpPr>
          <p:nvPr>
            <p:ph type="title"/>
          </p:nvPr>
        </p:nvSpPr>
        <p:spPr>
          <a:xfrm>
            <a:off x="317448" y="586619"/>
            <a:ext cx="8509103" cy="926020"/>
          </a:xfrm>
        </p:spPr>
        <p:txBody>
          <a:bodyPr>
            <a:normAutofit fontScale="90000"/>
          </a:bodyPr>
          <a:lstStyle/>
          <a:p>
            <a:r>
              <a:rPr lang="en-US" dirty="0"/>
              <a:t>Step 5: Preventive Control Programs- </a:t>
            </a:r>
            <a:br>
              <a:rPr lang="en-US" dirty="0"/>
            </a:br>
            <a:r>
              <a:rPr lang="en-US" dirty="0">
                <a:solidFill>
                  <a:srgbClr val="0070C0"/>
                </a:solidFill>
              </a:rPr>
              <a:t>Sanitation Controls </a:t>
            </a:r>
            <a:r>
              <a:rPr lang="en-US" dirty="0"/>
              <a:t>- Introduction</a:t>
            </a:r>
          </a:p>
        </p:txBody>
      </p:sp>
      <p:sp>
        <p:nvSpPr>
          <p:cNvPr id="3" name="Content Placeholder 2">
            <a:extLst>
              <a:ext uri="{FF2B5EF4-FFF2-40B4-BE49-F238E27FC236}">
                <a16:creationId xmlns:a16="http://schemas.microsoft.com/office/drawing/2014/main" id="{DF14F9F5-7331-46F2-A4DD-E94E94F80E02}"/>
              </a:ext>
            </a:extLst>
          </p:cNvPr>
          <p:cNvSpPr>
            <a:spLocks noGrp="1"/>
          </p:cNvSpPr>
          <p:nvPr>
            <p:ph idx="1"/>
          </p:nvPr>
        </p:nvSpPr>
        <p:spPr/>
        <p:txBody>
          <a:bodyPr>
            <a:normAutofit fontScale="55000" lnSpcReduction="20000"/>
          </a:bodyPr>
          <a:lstStyle/>
          <a:p>
            <a:r>
              <a:rPr lang="en-US" dirty="0"/>
              <a:t>CGMPs require sanitary operations (21 CFR 117.35) and sanitary facilities and controls (21 CFR 117.37) </a:t>
            </a:r>
            <a:r>
              <a:rPr lang="en-US" b="1" dirty="0"/>
              <a:t>to ensure food safety.</a:t>
            </a:r>
          </a:p>
          <a:p>
            <a:r>
              <a:rPr lang="en-US" dirty="0"/>
              <a:t>Sanitation preventive controls must include procedures, practices and processes applicable to the facility and the food for ensuring:</a:t>
            </a:r>
          </a:p>
          <a:p>
            <a:pPr lvl="1"/>
            <a:r>
              <a:rPr lang="en-US" dirty="0"/>
              <a:t>the cleanliness of food contact surfaces to protect against the contamination of food.</a:t>
            </a:r>
          </a:p>
          <a:p>
            <a:pPr lvl="1"/>
            <a:r>
              <a:rPr lang="en-US" dirty="0"/>
              <a:t>the prevention of allergen cross-contact</a:t>
            </a:r>
          </a:p>
          <a:p>
            <a:pPr lvl="1"/>
            <a:r>
              <a:rPr lang="en-US" dirty="0"/>
              <a:t>The prevention of cross-contamination from insanitary objects, from personnel to food, food packaging material, from food-contact surfaces, and from raw product to processed foods.</a:t>
            </a:r>
          </a:p>
          <a:p>
            <a:r>
              <a:rPr lang="en-US" dirty="0"/>
              <a:t>You are required to implement Sanitation Preventive Controls to the process steps/hazards that you identify during your HA as requiring preventive controls. For instance, if your firm is processing a ready-to-eat (RTE) food exposed to environmental pathogens prior to packaging you will need to have written sanitation preventive controls in place to address the possible hazard of pathogen cross-contamination.</a:t>
            </a:r>
          </a:p>
          <a:p>
            <a:r>
              <a:rPr lang="en-US" dirty="0"/>
              <a:t>Refer to Chapter 4 &amp; Chapter 5 of the PC Guide, for an overview of preventive controls application, management components, and their associated records.</a:t>
            </a:r>
          </a:p>
          <a:p>
            <a:r>
              <a:rPr lang="en-US" dirty="0"/>
              <a:t>Chapter 10 - Sanitation Controls and Appendix 4 (both coming soon) will provide a comprehensive guide to sanitation controls.</a:t>
            </a:r>
          </a:p>
        </p:txBody>
      </p:sp>
    </p:spTree>
    <p:extLst>
      <p:ext uri="{BB962C8B-B14F-4D97-AF65-F5344CB8AC3E}">
        <p14:creationId xmlns:p14="http://schemas.microsoft.com/office/powerpoint/2010/main" val="146113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12752-62DE-47BF-827D-11CBA72B1C7A}"/>
              </a:ext>
            </a:extLst>
          </p:cNvPr>
          <p:cNvSpPr>
            <a:spLocks noGrp="1"/>
          </p:cNvSpPr>
          <p:nvPr>
            <p:ph type="title"/>
          </p:nvPr>
        </p:nvSpPr>
        <p:spPr/>
        <p:txBody>
          <a:bodyPr/>
          <a:lstStyle/>
          <a:p>
            <a:r>
              <a:rPr lang="en-US" b="1" dirty="0"/>
              <a:t>What is a Food Safety Plan (FSP)?</a:t>
            </a:r>
            <a:endParaRPr lang="en-US" dirty="0"/>
          </a:p>
        </p:txBody>
      </p:sp>
      <p:sp>
        <p:nvSpPr>
          <p:cNvPr id="3" name="Content Placeholder 2">
            <a:extLst>
              <a:ext uri="{FF2B5EF4-FFF2-40B4-BE49-F238E27FC236}">
                <a16:creationId xmlns:a16="http://schemas.microsoft.com/office/drawing/2014/main" id="{37D2AD49-D987-4807-96A4-032E9A7F784B}"/>
              </a:ext>
            </a:extLst>
          </p:cNvPr>
          <p:cNvSpPr>
            <a:spLocks noGrp="1"/>
          </p:cNvSpPr>
          <p:nvPr>
            <p:ph idx="1"/>
          </p:nvPr>
        </p:nvSpPr>
        <p:spPr/>
        <p:txBody>
          <a:bodyPr>
            <a:normAutofit fontScale="92500" lnSpcReduction="20000"/>
          </a:bodyPr>
          <a:lstStyle/>
          <a:p>
            <a:r>
              <a:rPr lang="en-US" dirty="0"/>
              <a:t>A set of written documents, specific to a facility, that outlines how a firm will identify, prevent and control food safety hazards when producing, manufacturing, or handling food.</a:t>
            </a:r>
          </a:p>
          <a:p>
            <a:r>
              <a:rPr lang="en-US" dirty="0"/>
              <a:t>Designed to control all identified food safety hazards that may cause illness or injury if they are present in the products you produce.</a:t>
            </a:r>
          </a:p>
          <a:p>
            <a:r>
              <a:rPr lang="en-US" dirty="0"/>
              <a:t>When properly developed and implemented will help to prevent contamination instead of responding to a contamination.   </a:t>
            </a:r>
          </a:p>
        </p:txBody>
      </p:sp>
    </p:spTree>
    <p:extLst>
      <p:ext uri="{BB962C8B-B14F-4D97-AF65-F5344CB8AC3E}">
        <p14:creationId xmlns:p14="http://schemas.microsoft.com/office/powerpoint/2010/main" val="203563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4309EB-2B29-450D-A4B4-F82DE11CA694}"/>
              </a:ext>
            </a:extLst>
          </p:cNvPr>
          <p:cNvSpPr>
            <a:spLocks noGrp="1"/>
          </p:cNvSpPr>
          <p:nvPr>
            <p:ph type="title"/>
          </p:nvPr>
        </p:nvSpPr>
        <p:spPr>
          <a:xfrm>
            <a:off x="408690" y="760149"/>
            <a:ext cx="8509103" cy="926020"/>
          </a:xfrm>
        </p:spPr>
        <p:txBody>
          <a:bodyPr>
            <a:noAutofit/>
          </a:bodyPr>
          <a:lstStyle/>
          <a:p>
            <a:r>
              <a:rPr lang="en-US" sz="3200" b="1" dirty="0"/>
              <a:t>Form for specifying your sanitation control procedures and the associated preventive control</a:t>
            </a:r>
          </a:p>
        </p:txBody>
      </p:sp>
      <p:sp>
        <p:nvSpPr>
          <p:cNvPr id="5" name="Content Placeholder 4">
            <a:extLst>
              <a:ext uri="{FF2B5EF4-FFF2-40B4-BE49-F238E27FC236}">
                <a16:creationId xmlns:a16="http://schemas.microsoft.com/office/drawing/2014/main" id="{315BD03E-BA29-4D92-AACB-E816FD15B752}"/>
              </a:ext>
            </a:extLst>
          </p:cNvPr>
          <p:cNvSpPr>
            <a:spLocks noGrp="1"/>
          </p:cNvSpPr>
          <p:nvPr>
            <p:ph idx="1"/>
          </p:nvPr>
        </p:nvSpPr>
        <p:spPr/>
        <p:txBody>
          <a:bodyPr>
            <a:normAutofit fontScale="85000" lnSpcReduction="20000"/>
          </a:bodyPr>
          <a:lstStyle/>
          <a:p>
            <a:r>
              <a:rPr lang="en-US" dirty="0"/>
              <a:t>The table format is optional. </a:t>
            </a:r>
          </a:p>
          <a:p>
            <a:r>
              <a:rPr lang="en-US" dirty="0"/>
              <a:t>You can use the FSPCA worksheet: </a:t>
            </a:r>
            <a:r>
              <a:rPr lang="en-US" b="1" dirty="0"/>
              <a:t>FORM 2-D SANITATION CONTROLS</a:t>
            </a:r>
            <a:r>
              <a:rPr lang="en-US" dirty="0"/>
              <a:t>, depicted in the next slide (optional but recommended). This form is also available in the PC Guide under “Appendix 2: Food Safety Plan Forms”. </a:t>
            </a:r>
          </a:p>
          <a:p>
            <a:r>
              <a:rPr lang="en-US" dirty="0"/>
              <a:t>Form 2-D may not always be the most effective way to describe the many sanitation controls that </a:t>
            </a:r>
            <a:r>
              <a:rPr lang="en-US" b="1" dirty="0"/>
              <a:t>may be employed but may be helpful to summarize cleaning and sanitizing of a particular piece of equipment or particular locations in your plant where product is exposed to the environment.</a:t>
            </a:r>
          </a:p>
          <a:p>
            <a:pPr lvl="1"/>
            <a:endParaRPr lang="en-US" b="1" dirty="0"/>
          </a:p>
          <a:p>
            <a:pPr marL="0" indent="0">
              <a:buNone/>
            </a:pPr>
            <a:endParaRPr lang="en-US" dirty="0"/>
          </a:p>
          <a:p>
            <a:endParaRPr lang="en-US" dirty="0"/>
          </a:p>
        </p:txBody>
      </p:sp>
    </p:spTree>
    <p:extLst>
      <p:ext uri="{BB962C8B-B14F-4D97-AF65-F5344CB8AC3E}">
        <p14:creationId xmlns:p14="http://schemas.microsoft.com/office/powerpoint/2010/main" val="3525378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A822-3646-4E66-8D13-896618AA0D72}"/>
              </a:ext>
            </a:extLst>
          </p:cNvPr>
          <p:cNvSpPr>
            <a:spLocks noGrp="1"/>
          </p:cNvSpPr>
          <p:nvPr>
            <p:ph type="title"/>
          </p:nvPr>
        </p:nvSpPr>
        <p:spPr/>
        <p:txBody>
          <a:bodyPr/>
          <a:lstStyle/>
          <a:p>
            <a:r>
              <a:rPr lang="en-US" b="1" dirty="0"/>
              <a:t>FORM 2-D SANITATION CONTROLS</a:t>
            </a:r>
            <a:endParaRPr lang="en-US" dirty="0"/>
          </a:p>
        </p:txBody>
      </p:sp>
      <p:pic>
        <p:nvPicPr>
          <p:cNvPr id="4" name="Content Placeholder 3">
            <a:extLst>
              <a:ext uri="{FF2B5EF4-FFF2-40B4-BE49-F238E27FC236}">
                <a16:creationId xmlns:a16="http://schemas.microsoft.com/office/drawing/2014/main" id="{DE4A63B8-4E17-4ECF-B066-604567065E29}"/>
              </a:ext>
            </a:extLst>
          </p:cNvPr>
          <p:cNvPicPr>
            <a:picLocks noGrp="1"/>
          </p:cNvPicPr>
          <p:nvPr>
            <p:ph idx="1"/>
          </p:nvPr>
        </p:nvPicPr>
        <p:blipFill rotWithShape="1">
          <a:blip r:embed="rId2"/>
          <a:srcRect l="32820" t="16182" r="14103" b="4957"/>
          <a:stretch/>
        </p:blipFill>
        <p:spPr bwMode="auto">
          <a:xfrm>
            <a:off x="2014049" y="2009775"/>
            <a:ext cx="5128602" cy="4286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4280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4AD-F6CC-4B2E-99B9-D89796EEC049}"/>
              </a:ext>
            </a:extLst>
          </p:cNvPr>
          <p:cNvSpPr>
            <a:spLocks noGrp="1"/>
          </p:cNvSpPr>
          <p:nvPr>
            <p:ph type="title"/>
          </p:nvPr>
        </p:nvSpPr>
        <p:spPr/>
        <p:txBody>
          <a:bodyPr>
            <a:normAutofit fontScale="90000"/>
          </a:bodyPr>
          <a:lstStyle/>
          <a:p>
            <a:r>
              <a:rPr lang="en-US" b="1" dirty="0"/>
              <a:t>What to document in the Form for Sanitation control procedures</a:t>
            </a:r>
            <a:endParaRPr lang="en-US" dirty="0"/>
          </a:p>
        </p:txBody>
      </p:sp>
      <p:sp>
        <p:nvSpPr>
          <p:cNvPr id="3" name="Content Placeholder 2">
            <a:extLst>
              <a:ext uri="{FF2B5EF4-FFF2-40B4-BE49-F238E27FC236}">
                <a16:creationId xmlns:a16="http://schemas.microsoft.com/office/drawing/2014/main" id="{80B2535F-D415-4893-B104-B4BCCB86D5C5}"/>
              </a:ext>
            </a:extLst>
          </p:cNvPr>
          <p:cNvSpPr>
            <a:spLocks noGrp="1"/>
          </p:cNvSpPr>
          <p:nvPr>
            <p:ph idx="1"/>
          </p:nvPr>
        </p:nvSpPr>
        <p:spPr/>
        <p:txBody>
          <a:bodyPr>
            <a:normAutofit fontScale="47500" lnSpcReduction="20000"/>
          </a:bodyPr>
          <a:lstStyle/>
          <a:p>
            <a:pPr marL="0" indent="0">
              <a:buNone/>
            </a:pPr>
            <a:r>
              <a:rPr lang="en-US" b="1" dirty="0"/>
              <a:t>Information required to be included in the FSP:</a:t>
            </a:r>
          </a:p>
          <a:p>
            <a:pPr marL="0" indent="0">
              <a:buNone/>
            </a:pPr>
            <a:endParaRPr lang="en-US" b="1" dirty="0"/>
          </a:p>
          <a:p>
            <a:r>
              <a:rPr lang="en-US" b="1" dirty="0"/>
              <a:t>General information: </a:t>
            </a:r>
            <a:r>
              <a:rPr lang="en-US" dirty="0"/>
              <a:t>the name and address of the plant, the issue date of the form and the old version (“supersedes”), the page number (often “Page X of Y”).</a:t>
            </a:r>
          </a:p>
          <a:p>
            <a:r>
              <a:rPr lang="en-US" b="1" dirty="0"/>
              <a:t>Location</a:t>
            </a:r>
            <a:r>
              <a:rPr lang="en-US" dirty="0"/>
              <a:t>: Enter the location(s) in the plant where the sanitation control described on Form 2-D will be used.</a:t>
            </a:r>
          </a:p>
          <a:p>
            <a:r>
              <a:rPr lang="en-US" b="1" dirty="0"/>
              <a:t>Purpose</a:t>
            </a:r>
            <a:r>
              <a:rPr lang="en-US" dirty="0"/>
              <a:t>: e.g., to remove food allergens, to reduce contamination with environmental pathogens.</a:t>
            </a:r>
          </a:p>
          <a:p>
            <a:r>
              <a:rPr lang="en-US" b="1" dirty="0"/>
              <a:t>Frequency</a:t>
            </a:r>
            <a:r>
              <a:rPr lang="en-US" dirty="0"/>
              <a:t>: How often the procedure is used (e.g., daily; after each production run; weekly).</a:t>
            </a:r>
          </a:p>
          <a:p>
            <a:r>
              <a:rPr lang="en-US" b="1" dirty="0"/>
              <a:t>Who</a:t>
            </a:r>
            <a:r>
              <a:rPr lang="en-US" dirty="0"/>
              <a:t>: i.e., the position, such as “sanitation technician” or “sanitation supervisor”.</a:t>
            </a:r>
          </a:p>
          <a:p>
            <a:r>
              <a:rPr lang="en-US" b="1" dirty="0"/>
              <a:t>Procedure</a:t>
            </a:r>
            <a:r>
              <a:rPr lang="en-US" dirty="0"/>
              <a:t>: You can write the procedure on the form or refer to a specific Standard Operating Procedure (SOP). Procedures can include cleaning procedures and monitoring procedures, such as measuring sanitizer concentration.</a:t>
            </a:r>
          </a:p>
          <a:p>
            <a:r>
              <a:rPr lang="en-US" b="1" dirty="0"/>
              <a:t>Corrections (Corrective Actions Where Appropriate)</a:t>
            </a:r>
            <a:r>
              <a:rPr lang="en-US" dirty="0"/>
              <a:t> - e.g., recleaning equipment that is not visibly clean prior to production. In most cases, corrections are appropriate. However, you may want to include circumstances that would trigger corrective actions.</a:t>
            </a:r>
          </a:p>
          <a:p>
            <a:r>
              <a:rPr lang="en-US" b="1" dirty="0"/>
              <a:t>Records</a:t>
            </a:r>
            <a:r>
              <a:rPr lang="en-US" dirty="0"/>
              <a:t>: the type of records you will maintain.</a:t>
            </a:r>
          </a:p>
          <a:p>
            <a:r>
              <a:rPr lang="en-US" b="1" dirty="0"/>
              <a:t>Verification activities</a:t>
            </a:r>
            <a:r>
              <a:rPr lang="en-US" dirty="0"/>
              <a:t> (such as records review) and the type of records maintained are listed.</a:t>
            </a:r>
          </a:p>
        </p:txBody>
      </p:sp>
    </p:spTree>
    <p:extLst>
      <p:ext uri="{BB962C8B-B14F-4D97-AF65-F5344CB8AC3E}">
        <p14:creationId xmlns:p14="http://schemas.microsoft.com/office/powerpoint/2010/main" val="1953617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951C-4036-4E14-8A52-292A62938D01}"/>
              </a:ext>
            </a:extLst>
          </p:cNvPr>
          <p:cNvSpPr>
            <a:spLocks noGrp="1"/>
          </p:cNvSpPr>
          <p:nvPr>
            <p:ph type="title"/>
          </p:nvPr>
        </p:nvSpPr>
        <p:spPr>
          <a:xfrm>
            <a:off x="474678" y="674887"/>
            <a:ext cx="8509103" cy="926020"/>
          </a:xfrm>
        </p:spPr>
        <p:txBody>
          <a:bodyPr>
            <a:normAutofit fontScale="90000"/>
          </a:bodyPr>
          <a:lstStyle/>
          <a:p>
            <a:r>
              <a:rPr lang="en-US" dirty="0"/>
              <a:t>Environmental Monitoring for Sanitation Control Verification</a:t>
            </a:r>
          </a:p>
        </p:txBody>
      </p:sp>
      <p:sp>
        <p:nvSpPr>
          <p:cNvPr id="3" name="Content Placeholder 2">
            <a:extLst>
              <a:ext uri="{FF2B5EF4-FFF2-40B4-BE49-F238E27FC236}">
                <a16:creationId xmlns:a16="http://schemas.microsoft.com/office/drawing/2014/main" id="{85C50126-9432-4F53-B196-F9EC6703D9F7}"/>
              </a:ext>
            </a:extLst>
          </p:cNvPr>
          <p:cNvSpPr>
            <a:spLocks noGrp="1"/>
          </p:cNvSpPr>
          <p:nvPr>
            <p:ph idx="1"/>
          </p:nvPr>
        </p:nvSpPr>
        <p:spPr/>
        <p:txBody>
          <a:bodyPr>
            <a:normAutofit fontScale="70000" lnSpcReduction="20000"/>
          </a:bodyPr>
          <a:lstStyle/>
          <a:p>
            <a:r>
              <a:rPr lang="en-US" dirty="0"/>
              <a:t>If your firm produces products susceptible to contamination with pathogenic microorganisms (i.e. ready-to-eat food exposed to environmental pathogens prior to packaging), you must identify that Environmental Monitoring is a Verification Activity for a Sanitation Preventive Control and collect and test samples (surface sampling) of the environment in which products are produced.</a:t>
            </a:r>
          </a:p>
          <a:p>
            <a:r>
              <a:rPr lang="en-US" dirty="0"/>
              <a:t>Sampling for the environment in which products are produced may help identify the presence of pathogenic microorganisms before they can cause illness and ensures the establishment is being operated in a sanitary manner.</a:t>
            </a:r>
          </a:p>
          <a:p>
            <a:r>
              <a:rPr lang="en-US" dirty="0"/>
              <a:t>There is no standardized or required format for documenting this. You can use whatever format works best for your facility, provided that the records include all the required information. The following template model developed by the FSPCA is an alternative. </a:t>
            </a:r>
          </a:p>
          <a:p>
            <a:endParaRPr lang="en-US" dirty="0"/>
          </a:p>
        </p:txBody>
      </p:sp>
    </p:spTree>
    <p:extLst>
      <p:ext uri="{BB962C8B-B14F-4D97-AF65-F5344CB8AC3E}">
        <p14:creationId xmlns:p14="http://schemas.microsoft.com/office/powerpoint/2010/main" val="3255935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43D0-AD5F-4EC7-BFAC-CDF1E0E00B9D}"/>
              </a:ext>
            </a:extLst>
          </p:cNvPr>
          <p:cNvSpPr>
            <a:spLocks noGrp="1"/>
          </p:cNvSpPr>
          <p:nvPr>
            <p:ph type="title"/>
          </p:nvPr>
        </p:nvSpPr>
        <p:spPr>
          <a:xfrm>
            <a:off x="323849" y="712595"/>
            <a:ext cx="8509103" cy="926020"/>
          </a:xfrm>
        </p:spPr>
        <p:txBody>
          <a:bodyPr>
            <a:normAutofit fontScale="90000"/>
          </a:bodyPr>
          <a:lstStyle/>
          <a:p>
            <a:r>
              <a:rPr lang="en-US" dirty="0"/>
              <a:t>Environmental Monitoring for Sanitation Control Verification Table</a:t>
            </a:r>
          </a:p>
        </p:txBody>
      </p:sp>
      <p:pic>
        <p:nvPicPr>
          <p:cNvPr id="4" name="Content Placeholder 3">
            <a:extLst>
              <a:ext uri="{FF2B5EF4-FFF2-40B4-BE49-F238E27FC236}">
                <a16:creationId xmlns:a16="http://schemas.microsoft.com/office/drawing/2014/main" id="{8C17641B-CA7D-423C-8960-16E14C06C248}"/>
              </a:ext>
            </a:extLst>
          </p:cNvPr>
          <p:cNvPicPr>
            <a:picLocks noGrp="1"/>
          </p:cNvPicPr>
          <p:nvPr>
            <p:ph idx="1"/>
          </p:nvPr>
        </p:nvPicPr>
        <p:blipFill rotWithShape="1">
          <a:blip r:embed="rId2"/>
          <a:srcRect l="12692" t="30997" r="34102" b="11795"/>
          <a:stretch/>
        </p:blipFill>
        <p:spPr bwMode="auto">
          <a:xfrm>
            <a:off x="1034880" y="2009775"/>
            <a:ext cx="7086940" cy="4286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8544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D9BBA-0172-40F4-BE61-D91B6A0A1A0C}"/>
              </a:ext>
            </a:extLst>
          </p:cNvPr>
          <p:cNvSpPr>
            <a:spLocks noGrp="1"/>
          </p:cNvSpPr>
          <p:nvPr>
            <p:ph type="title"/>
          </p:nvPr>
        </p:nvSpPr>
        <p:spPr/>
        <p:txBody>
          <a:bodyPr>
            <a:noAutofit/>
          </a:bodyPr>
          <a:lstStyle/>
          <a:p>
            <a:r>
              <a:rPr lang="en-US" sz="3600" dirty="0"/>
              <a:t>Step 6: Preventive Control Programs: </a:t>
            </a:r>
            <a:br>
              <a:rPr lang="en-US" sz="3600" dirty="0"/>
            </a:br>
            <a:r>
              <a:rPr lang="en-US" sz="3600" dirty="0">
                <a:solidFill>
                  <a:srgbClr val="0070C0"/>
                </a:solidFill>
              </a:rPr>
              <a:t>Supply-Chain Controls </a:t>
            </a:r>
            <a:r>
              <a:rPr lang="en-US" sz="3600" dirty="0"/>
              <a:t>- Introduction</a:t>
            </a:r>
          </a:p>
        </p:txBody>
      </p:sp>
      <p:sp>
        <p:nvSpPr>
          <p:cNvPr id="3" name="Content Placeholder 2">
            <a:extLst>
              <a:ext uri="{FF2B5EF4-FFF2-40B4-BE49-F238E27FC236}">
                <a16:creationId xmlns:a16="http://schemas.microsoft.com/office/drawing/2014/main" id="{C02B7947-2FA3-4FA9-A1CB-84C90E4110B9}"/>
              </a:ext>
            </a:extLst>
          </p:cNvPr>
          <p:cNvSpPr>
            <a:spLocks noGrp="1"/>
          </p:cNvSpPr>
          <p:nvPr>
            <p:ph idx="1"/>
          </p:nvPr>
        </p:nvSpPr>
        <p:spPr/>
        <p:txBody>
          <a:bodyPr>
            <a:normAutofit fontScale="40000" lnSpcReduction="20000"/>
          </a:bodyPr>
          <a:lstStyle/>
          <a:p>
            <a:endParaRPr lang="en-US" dirty="0"/>
          </a:p>
          <a:p>
            <a:r>
              <a:rPr lang="en-US" dirty="0"/>
              <a:t>21 CFR Part 117 subpart G establishes that a receiving facility must establish a risk-based supply-chain program for those raw materials/ingredients for which they have identified a hazard requiring a supply-chain control. </a:t>
            </a:r>
          </a:p>
          <a:p>
            <a:r>
              <a:rPr lang="en-US" dirty="0"/>
              <a:t>Part 117 defines “supply-chain-applied control” as a preventive control for a hazard in a raw material or other ingredient when the hazard is controlled before its receipt.</a:t>
            </a:r>
          </a:p>
          <a:p>
            <a:r>
              <a:rPr lang="en-US" dirty="0"/>
              <a:t>You are only required to implement Supply-Chain Controls if during your Hazard Analysis you (the receiving facility), identify a raw material(s)/ingredient(s) that you receive from a supplier has a hazard requiring a supply-chain applied control (i.e. the hazard is controlled before receipt).</a:t>
            </a:r>
          </a:p>
          <a:p>
            <a:pPr lvl="1"/>
            <a:r>
              <a:rPr lang="en-US" dirty="0"/>
              <a:t>You are not required to establish and implement a supply-chain program for a particular raw material/ingredient if you will control the hazard at your own facility or if the hazard will be further controlled by your customer or subsequent entity in the distribution chain.</a:t>
            </a:r>
          </a:p>
          <a:p>
            <a:r>
              <a:rPr lang="en-US" dirty="0"/>
              <a:t> Applicable to importers and receiving facilities that choose to comply with subpart G rather than the FSVP regulation (21 CFR part 1, subpart L).</a:t>
            </a:r>
          </a:p>
          <a:p>
            <a:r>
              <a:rPr lang="en-US" dirty="0"/>
              <a:t>Chapter 15 - Supply-Chain Program for Human Food Products provides a comprehensive overview of the requirements for a supply-chain program.</a:t>
            </a:r>
          </a:p>
          <a:p>
            <a:r>
              <a:rPr lang="en-US" dirty="0"/>
              <a:t>The supply-chain program and records must be written. There is no standardized or required format for the written supply-chain program or its records. You can use whatever format works best for your facility, provided that the records include all the required information.</a:t>
            </a:r>
          </a:p>
          <a:p>
            <a:r>
              <a:rPr lang="en-US" dirty="0"/>
              <a:t>Form 2-I: FSPCA Form for Supply-chain-applied Preventive Controls Program provides a format for you to specify the preventive control and the associated preventive controls appropriate for a supply-chain program. You would use a separate form for each ingredient that would have a supply-chain program control.</a:t>
            </a:r>
          </a:p>
          <a:p>
            <a:r>
              <a:rPr lang="en-US" dirty="0"/>
              <a:t>Refer to Chapter 4 &amp; Chapter 5 of the PC Guide for an overview of preventive controls application, management components, and their associated records.</a:t>
            </a:r>
          </a:p>
        </p:txBody>
      </p:sp>
    </p:spTree>
    <p:extLst>
      <p:ext uri="{BB962C8B-B14F-4D97-AF65-F5344CB8AC3E}">
        <p14:creationId xmlns:p14="http://schemas.microsoft.com/office/powerpoint/2010/main" val="2395773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FABD8-CBEC-4254-B17D-10B3596D81B5}"/>
              </a:ext>
            </a:extLst>
          </p:cNvPr>
          <p:cNvSpPr>
            <a:spLocks noGrp="1"/>
          </p:cNvSpPr>
          <p:nvPr>
            <p:ph type="title"/>
          </p:nvPr>
        </p:nvSpPr>
        <p:spPr>
          <a:xfrm>
            <a:off x="317448" y="567559"/>
            <a:ext cx="8509103" cy="926020"/>
          </a:xfrm>
        </p:spPr>
        <p:txBody>
          <a:bodyPr>
            <a:noAutofit/>
          </a:bodyPr>
          <a:lstStyle/>
          <a:p>
            <a:r>
              <a:rPr lang="en-US" sz="3600" dirty="0"/>
              <a:t>Form 2-I: FSPCA Form for Supply-chain-applied Preventive Controls Program</a:t>
            </a:r>
          </a:p>
        </p:txBody>
      </p:sp>
      <p:pic>
        <p:nvPicPr>
          <p:cNvPr id="4" name="Content Placeholder 3">
            <a:extLst>
              <a:ext uri="{FF2B5EF4-FFF2-40B4-BE49-F238E27FC236}">
                <a16:creationId xmlns:a16="http://schemas.microsoft.com/office/drawing/2014/main" id="{B5D54B1E-720D-4DD6-BEAF-933737FC0C7D}"/>
              </a:ext>
            </a:extLst>
          </p:cNvPr>
          <p:cNvPicPr>
            <a:picLocks noGrp="1"/>
          </p:cNvPicPr>
          <p:nvPr>
            <p:ph idx="1"/>
          </p:nvPr>
        </p:nvPicPr>
        <p:blipFill rotWithShape="1">
          <a:blip r:embed="rId2"/>
          <a:srcRect l="37820" t="18690" r="19359" b="5413"/>
          <a:stretch/>
        </p:blipFill>
        <p:spPr bwMode="auto">
          <a:xfrm>
            <a:off x="2224726" y="1630837"/>
            <a:ext cx="4503221" cy="46651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5319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DC14F-48A4-4388-9E92-3AC939AE3EE3}"/>
              </a:ext>
            </a:extLst>
          </p:cNvPr>
          <p:cNvSpPr>
            <a:spLocks noGrp="1"/>
          </p:cNvSpPr>
          <p:nvPr>
            <p:ph type="title"/>
          </p:nvPr>
        </p:nvSpPr>
        <p:spPr>
          <a:xfrm>
            <a:off x="220154" y="712595"/>
            <a:ext cx="8509103" cy="926020"/>
          </a:xfrm>
        </p:spPr>
        <p:txBody>
          <a:bodyPr>
            <a:noAutofit/>
          </a:bodyPr>
          <a:lstStyle/>
          <a:p>
            <a:r>
              <a:rPr lang="en-US" sz="3600" b="1" dirty="0"/>
              <a:t>What to document in the Form for Supply-Chain control procedures</a:t>
            </a:r>
            <a:endParaRPr lang="en-US" sz="3600" dirty="0"/>
          </a:p>
        </p:txBody>
      </p:sp>
      <p:sp>
        <p:nvSpPr>
          <p:cNvPr id="3" name="Content Placeholder 2">
            <a:extLst>
              <a:ext uri="{FF2B5EF4-FFF2-40B4-BE49-F238E27FC236}">
                <a16:creationId xmlns:a16="http://schemas.microsoft.com/office/drawing/2014/main" id="{91F57B03-9583-4653-80BA-9049D5132CF1}"/>
              </a:ext>
            </a:extLst>
          </p:cNvPr>
          <p:cNvSpPr>
            <a:spLocks noGrp="1"/>
          </p:cNvSpPr>
          <p:nvPr>
            <p:ph idx="1"/>
          </p:nvPr>
        </p:nvSpPr>
        <p:spPr/>
        <p:txBody>
          <a:bodyPr>
            <a:normAutofit fontScale="55000" lnSpcReduction="20000"/>
          </a:bodyPr>
          <a:lstStyle/>
          <a:p>
            <a:pPr marL="0" indent="0">
              <a:buNone/>
            </a:pPr>
            <a:r>
              <a:rPr lang="en-US" b="1" dirty="0"/>
              <a:t>Information required to be included in the FSP when you implement a supplier control:</a:t>
            </a:r>
          </a:p>
          <a:p>
            <a:pPr marL="0" indent="0">
              <a:buNone/>
            </a:pPr>
            <a:endParaRPr lang="en-US" b="1" dirty="0"/>
          </a:p>
          <a:p>
            <a:r>
              <a:rPr lang="en-US" b="1" dirty="0"/>
              <a:t>General information- </a:t>
            </a:r>
            <a:r>
              <a:rPr lang="en-US" dirty="0"/>
              <a:t>the name and address of the plant, the issue date of the form and the old version (“supersedes”), the page number (often “Page X of Y”).</a:t>
            </a:r>
          </a:p>
          <a:p>
            <a:r>
              <a:rPr lang="en-US" b="1" dirty="0"/>
              <a:t>Hazards requiring a supply-chain-applied control</a:t>
            </a:r>
            <a:r>
              <a:rPr lang="en-US" dirty="0"/>
              <a:t>: List each hazard requiring a preventive control.</a:t>
            </a:r>
          </a:p>
          <a:p>
            <a:r>
              <a:rPr lang="en-US" b="1" dirty="0"/>
              <a:t>Preventive controls applied by the supplier</a:t>
            </a:r>
            <a:r>
              <a:rPr lang="en-US" dirty="0"/>
              <a:t>: When applicable, list any preventive controls applied by the supplier</a:t>
            </a:r>
          </a:p>
          <a:p>
            <a:r>
              <a:rPr lang="en-US" b="1" dirty="0"/>
              <a:t>Verification activities</a:t>
            </a:r>
            <a:r>
              <a:rPr lang="en-US" dirty="0"/>
              <a:t>: List the verification activities you will conduct – i.e., onsite audits; sampling and testing of the raw material or other ingredient; review of the supplier’s relevant food safety records; and other appropriate supplier verification activities based on supplier performance and the risk associated with the raw material or other ingredient.</a:t>
            </a:r>
          </a:p>
          <a:p>
            <a:r>
              <a:rPr lang="en-US" b="1" dirty="0"/>
              <a:t>Verification procedures</a:t>
            </a:r>
            <a:r>
              <a:rPr lang="en-US" dirty="0"/>
              <a:t>: e.g., procedures for receiving raw materials and other ingredients; audit procedures.</a:t>
            </a:r>
          </a:p>
          <a:p>
            <a:r>
              <a:rPr lang="en-US" b="1" dirty="0"/>
              <a:t>Records</a:t>
            </a:r>
            <a:r>
              <a:rPr lang="en-US" dirty="0"/>
              <a:t>: e.g., records documenting receipt from an approved supplier, records documenting review of supplier verification activities.</a:t>
            </a:r>
            <a:endParaRPr lang="en-US" b="1" dirty="0"/>
          </a:p>
          <a:p>
            <a:pPr marL="0" indent="0">
              <a:buNone/>
            </a:pPr>
            <a:endParaRPr lang="en-US" b="1" dirty="0"/>
          </a:p>
          <a:p>
            <a:endParaRPr lang="en-US" dirty="0"/>
          </a:p>
        </p:txBody>
      </p:sp>
    </p:spTree>
    <p:extLst>
      <p:ext uri="{BB962C8B-B14F-4D97-AF65-F5344CB8AC3E}">
        <p14:creationId xmlns:p14="http://schemas.microsoft.com/office/powerpoint/2010/main" val="2803306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825E-431C-444E-8358-4936C36A6368}"/>
              </a:ext>
            </a:extLst>
          </p:cNvPr>
          <p:cNvSpPr>
            <a:spLocks noGrp="1"/>
          </p:cNvSpPr>
          <p:nvPr>
            <p:ph type="title"/>
          </p:nvPr>
        </p:nvSpPr>
        <p:spPr/>
        <p:txBody>
          <a:bodyPr/>
          <a:lstStyle/>
          <a:p>
            <a:r>
              <a:rPr lang="en-US" dirty="0"/>
              <a:t>Step 7: </a:t>
            </a:r>
            <a:r>
              <a:rPr lang="en-US" dirty="0">
                <a:solidFill>
                  <a:srgbClr val="0070C0"/>
                </a:solidFill>
              </a:rPr>
              <a:t>Recall Plan</a:t>
            </a:r>
          </a:p>
        </p:txBody>
      </p:sp>
      <p:sp>
        <p:nvSpPr>
          <p:cNvPr id="3" name="Content Placeholder 2">
            <a:extLst>
              <a:ext uri="{FF2B5EF4-FFF2-40B4-BE49-F238E27FC236}">
                <a16:creationId xmlns:a16="http://schemas.microsoft.com/office/drawing/2014/main" id="{D7D1FB29-2C93-452C-9900-FF65356FE9BB}"/>
              </a:ext>
            </a:extLst>
          </p:cNvPr>
          <p:cNvSpPr>
            <a:spLocks noGrp="1"/>
          </p:cNvSpPr>
          <p:nvPr>
            <p:ph idx="1"/>
          </p:nvPr>
        </p:nvSpPr>
        <p:spPr/>
        <p:txBody>
          <a:bodyPr>
            <a:normAutofit fontScale="77500" lnSpcReduction="20000"/>
          </a:bodyPr>
          <a:lstStyle/>
          <a:p>
            <a:r>
              <a:rPr lang="en-US" dirty="0"/>
              <a:t>Must be prepared for each product for which you identified a hazard requiring a preventive control (21 CFR 117.139).</a:t>
            </a:r>
          </a:p>
          <a:p>
            <a:r>
              <a:rPr lang="en-US" dirty="0"/>
              <a:t>Must be written</a:t>
            </a:r>
          </a:p>
          <a:p>
            <a:r>
              <a:rPr lang="en-US" dirty="0"/>
              <a:t>Must describe the procedures to be used to:</a:t>
            </a:r>
          </a:p>
          <a:p>
            <a:pPr lvl="2"/>
            <a:r>
              <a:rPr lang="en-US" dirty="0"/>
              <a:t>directly notify the direct consignees of the food being recalled, including how to return or dispose of the affected food;</a:t>
            </a:r>
          </a:p>
          <a:p>
            <a:pPr lvl="2"/>
            <a:r>
              <a:rPr lang="en-US" dirty="0"/>
              <a:t>notify the public about any hazard presented by the food when appropriate to protect public health;</a:t>
            </a:r>
          </a:p>
          <a:p>
            <a:pPr lvl="2"/>
            <a:r>
              <a:rPr lang="en-US" dirty="0"/>
              <a:t>Identify and verify lot information to conduct effectiveness checks to verify that the recall is carried out; and</a:t>
            </a:r>
          </a:p>
          <a:p>
            <a:pPr lvl="2"/>
            <a:r>
              <a:rPr lang="en-US" dirty="0"/>
              <a:t>dispose of the recalled food—</a:t>
            </a:r>
            <a:r>
              <a:rPr lang="en-US" i="1" dirty="0"/>
              <a:t>e.g.,</a:t>
            </a:r>
            <a:r>
              <a:rPr lang="en-US" dirty="0"/>
              <a:t> through reprocessing, reworking, diverting to a use that does not present a safety concern, or destroying the food.</a:t>
            </a:r>
          </a:p>
          <a:p>
            <a:pPr lvl="1"/>
            <a:endParaRPr lang="en-US" dirty="0"/>
          </a:p>
        </p:txBody>
      </p:sp>
    </p:spTree>
    <p:extLst>
      <p:ext uri="{BB962C8B-B14F-4D97-AF65-F5344CB8AC3E}">
        <p14:creationId xmlns:p14="http://schemas.microsoft.com/office/powerpoint/2010/main" val="516482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27D0-6A3D-454A-BF13-484A323B222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AE7F63C-E7CE-4C72-AA83-8AB8C176CE52}"/>
              </a:ext>
            </a:extLst>
          </p:cNvPr>
          <p:cNvSpPr>
            <a:spLocks noGrp="1"/>
          </p:cNvSpPr>
          <p:nvPr>
            <p:ph idx="1"/>
          </p:nvPr>
        </p:nvSpPr>
        <p:spPr/>
        <p:txBody>
          <a:bodyPr>
            <a:normAutofit fontScale="62500" lnSpcReduction="20000"/>
          </a:bodyPr>
          <a:lstStyle/>
          <a:p>
            <a:endParaRPr lang="en-US" dirty="0"/>
          </a:p>
          <a:p>
            <a:r>
              <a:rPr lang="en-US" dirty="0"/>
              <a:t>FDA’s “</a:t>
            </a:r>
            <a:r>
              <a:rPr lang="en-US" b="1" dirty="0"/>
              <a:t>Hazard Analysis and Risk-based Preventive Controls for Human Food: Draft Guidance for Industry</a:t>
            </a:r>
            <a:r>
              <a:rPr lang="en-US" dirty="0"/>
              <a:t>” (PC Guide): </a:t>
            </a:r>
            <a:r>
              <a:rPr lang="en-US" dirty="0">
                <a:hlinkClick r:id="rId2"/>
              </a:rPr>
              <a:t>https://www.fda.gov/regulatory-information/search-fda-guidance-documents/draft-guidance-industry-hazard-analysis-and-risk-based-preventive-controls-human-food</a:t>
            </a:r>
            <a:endParaRPr lang="en-US" dirty="0"/>
          </a:p>
          <a:p>
            <a:pPr marL="0" indent="0">
              <a:buNone/>
            </a:pPr>
            <a:endParaRPr lang="en-US" dirty="0"/>
          </a:p>
          <a:p>
            <a:r>
              <a:rPr lang="en-US" dirty="0"/>
              <a:t>The U.S. Food and Drug Administration's (FDA) </a:t>
            </a:r>
            <a:r>
              <a:rPr lang="en-US" dirty="0">
                <a:hlinkClick r:id="rId3"/>
              </a:rPr>
              <a:t>Food Safety Plan Builder (FSPB)</a:t>
            </a:r>
            <a:r>
              <a:rPr lang="en-US" dirty="0"/>
              <a:t> is an application designed to assist owners/operators of food facilities in developing an FSP. It resides on your computer desktop and is not monitored or controlled by the FDA.</a:t>
            </a:r>
          </a:p>
          <a:p>
            <a:pPr marL="0" indent="0">
              <a:buNone/>
            </a:pPr>
            <a:endParaRPr lang="en-US" dirty="0"/>
          </a:p>
          <a:p>
            <a:r>
              <a:rPr lang="en-US" dirty="0"/>
              <a:t>FSPCA Training Materials and Food Safety Plan Forms: </a:t>
            </a:r>
            <a:r>
              <a:rPr lang="en-US" dirty="0">
                <a:hlinkClick r:id="rId4"/>
              </a:rPr>
              <a:t>https://www.ifsh.iit.edu/sites/ifsh/files/departments/fspca/pdfs/FSPCA_Ap2_Worksheets__V1.1_Fillable.pdf</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7228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Requirements for an FSP- Overview </a:t>
            </a:r>
          </a:p>
        </p:txBody>
      </p:sp>
      <p:sp>
        <p:nvSpPr>
          <p:cNvPr id="3" name="Content Placeholder 2"/>
          <p:cNvSpPr>
            <a:spLocks noGrp="1"/>
          </p:cNvSpPr>
          <p:nvPr>
            <p:ph idx="1"/>
          </p:nvPr>
        </p:nvSpPr>
        <p:spPr/>
        <p:txBody>
          <a:bodyPr>
            <a:normAutofit fontScale="70000" lnSpcReduction="20000"/>
          </a:bodyPr>
          <a:lstStyle/>
          <a:p>
            <a:r>
              <a:rPr lang="en-US" dirty="0"/>
              <a:t>Must be written (21 CFR Part 117 subparts C and G, </a:t>
            </a:r>
            <a:r>
              <a:rPr lang="en-US" b="1" dirty="0"/>
              <a:t>§117.126</a:t>
            </a:r>
            <a:r>
              <a:rPr lang="en-US" dirty="0"/>
              <a:t>);</a:t>
            </a:r>
          </a:p>
          <a:p>
            <a:r>
              <a:rPr lang="en-US" dirty="0"/>
              <a:t>Must be prepared, or its preparation overseen, by one or more preventive controls qualified individuals –PCQI (21 CFR 117.126(a)(2));</a:t>
            </a:r>
          </a:p>
          <a:p>
            <a:r>
              <a:rPr lang="en-US" dirty="0"/>
              <a:t>Must be signed and dated by the owner, operator or agent in charge of the facility (§117.310):</a:t>
            </a:r>
          </a:p>
          <a:p>
            <a:pPr lvl="1"/>
            <a:r>
              <a:rPr lang="en-US" dirty="0"/>
              <a:t>Upon initial completion</a:t>
            </a:r>
          </a:p>
          <a:p>
            <a:pPr lvl="1"/>
            <a:r>
              <a:rPr lang="en-US" dirty="0"/>
              <a:t>Upon any modification</a:t>
            </a:r>
          </a:p>
          <a:p>
            <a:r>
              <a:rPr lang="en-US" dirty="0"/>
              <a:t>Must meet the requirements of the Current Good Manufacturing Practice, Hazard Analysis, and Risk-Based Preventive Controls for Human Food regulation (21 CFR Part 117);</a:t>
            </a:r>
          </a:p>
          <a:p>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494640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78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7A8F9-F4C2-4FD8-9118-DDA4A8C6100B}"/>
              </a:ext>
            </a:extLst>
          </p:cNvPr>
          <p:cNvSpPr>
            <a:spLocks noGrp="1"/>
          </p:cNvSpPr>
          <p:nvPr>
            <p:ph type="title"/>
          </p:nvPr>
        </p:nvSpPr>
        <p:spPr>
          <a:xfrm>
            <a:off x="323850" y="778582"/>
            <a:ext cx="8509103" cy="926020"/>
          </a:xfrm>
        </p:spPr>
        <p:txBody>
          <a:bodyPr>
            <a:normAutofit fontScale="90000"/>
          </a:bodyPr>
          <a:lstStyle/>
          <a:p>
            <a:r>
              <a:rPr lang="en-US" dirty="0"/>
              <a:t>Requirements for an FSP- Overview (continued)</a:t>
            </a:r>
          </a:p>
        </p:txBody>
      </p:sp>
      <p:sp>
        <p:nvSpPr>
          <p:cNvPr id="3" name="Content Placeholder 2">
            <a:extLst>
              <a:ext uri="{FF2B5EF4-FFF2-40B4-BE49-F238E27FC236}">
                <a16:creationId xmlns:a16="http://schemas.microsoft.com/office/drawing/2014/main" id="{49FB5064-E699-43D1-AFBB-10E022FDC1E9}"/>
              </a:ext>
            </a:extLst>
          </p:cNvPr>
          <p:cNvSpPr>
            <a:spLocks noGrp="1"/>
          </p:cNvSpPr>
          <p:nvPr>
            <p:ph idx="1"/>
          </p:nvPr>
        </p:nvSpPr>
        <p:spPr>
          <a:xfrm>
            <a:off x="323850" y="1923069"/>
            <a:ext cx="8509103" cy="4561286"/>
          </a:xfrm>
        </p:spPr>
        <p:txBody>
          <a:bodyPr>
            <a:normAutofit fontScale="40000" lnSpcReduction="20000"/>
          </a:bodyPr>
          <a:lstStyle/>
          <a:p>
            <a:r>
              <a:rPr lang="en-US" sz="3400" dirty="0"/>
              <a:t>Live document- Must be reanalyzed (</a:t>
            </a:r>
            <a:r>
              <a:rPr lang="en-US" sz="3400" b="1" dirty="0"/>
              <a:t>§117.170) </a:t>
            </a:r>
            <a:r>
              <a:rPr lang="en-US" sz="3400" dirty="0"/>
              <a:t>:</a:t>
            </a:r>
          </a:p>
          <a:p>
            <a:pPr lvl="1"/>
            <a:r>
              <a:rPr lang="en-US" sz="3400" dirty="0"/>
              <a:t>or its reanalysis overseen, by one a preventive controls qualified individual –PCQI</a:t>
            </a:r>
          </a:p>
          <a:p>
            <a:pPr lvl="1"/>
            <a:r>
              <a:rPr lang="en-US" sz="3400" dirty="0"/>
              <a:t>As a whole, at least once every 3 years</a:t>
            </a:r>
          </a:p>
          <a:p>
            <a:pPr lvl="1"/>
            <a:r>
              <a:rPr lang="en-US" sz="3400" dirty="0"/>
              <a:t>As a whole or of a specific portion:</a:t>
            </a:r>
          </a:p>
          <a:p>
            <a:pPr lvl="2"/>
            <a:r>
              <a:rPr lang="en-US" sz="3400" dirty="0"/>
              <a:t>when you make changes to your system or equipment</a:t>
            </a:r>
          </a:p>
          <a:p>
            <a:pPr lvl="2"/>
            <a:r>
              <a:rPr lang="en-US" sz="3400" dirty="0"/>
              <a:t>when you become aware of new information about potential hazards associated with the food or your facility</a:t>
            </a:r>
          </a:p>
          <a:p>
            <a:pPr lvl="2"/>
            <a:r>
              <a:rPr lang="en-US" sz="3400" dirty="0"/>
              <a:t>when there is an unanticipated food safety problem</a:t>
            </a:r>
          </a:p>
          <a:p>
            <a:pPr lvl="2"/>
            <a:r>
              <a:rPr lang="en-US" sz="3400" dirty="0"/>
              <a:t>when you find that a preventive control, combination of preventive controls, or the FSP itself is ineffective.</a:t>
            </a:r>
          </a:p>
          <a:p>
            <a:pPr lvl="2"/>
            <a:r>
              <a:rPr lang="en-US" sz="3400" dirty="0"/>
              <a:t>when FDA determines it is necessary to respond to new hazards and developments in scientific understanding.</a:t>
            </a:r>
          </a:p>
          <a:p>
            <a:r>
              <a:rPr lang="en-US" sz="3400" dirty="0"/>
              <a:t>Subject to record keeping requirements (21 CFR </a:t>
            </a:r>
            <a:r>
              <a:rPr lang="en-US" sz="3400" u="sng" dirty="0"/>
              <a:t>117.126(c),</a:t>
            </a:r>
            <a:r>
              <a:rPr lang="en-US" sz="3400" dirty="0"/>
              <a:t> 21 CFR 117 subpart F)-(i.e. Must keep original copy, must remain onsite, </a:t>
            </a:r>
            <a:r>
              <a:rPr lang="en-US" dirty="0"/>
              <a:t>retained at the facility for at least 2 years after the date was prepared, </a:t>
            </a:r>
            <a:r>
              <a:rPr lang="en-US" sz="3400" dirty="0"/>
              <a:t>must also maintain records to document that you are implementing the FSP, etc. (21 CFR 117.190).</a:t>
            </a:r>
            <a:br>
              <a:rPr lang="en-US" sz="3400" dirty="0"/>
            </a:br>
            <a:endParaRPr lang="en-US" sz="3400" dirty="0"/>
          </a:p>
          <a:p>
            <a:r>
              <a:rPr lang="en-US" sz="3400" dirty="0"/>
              <a:t>Format: There is no standardized or required format for an FSP (The FSPCA training materials have FSP worksheets and teaching example model FSPs that may be helpful). If you use another format, you should ensure that your format provides all of the information that the preventive controls rule requires for each required component of the food safety plan. See 21 CFR 117.126, 117.305, and 117.310. </a:t>
            </a:r>
          </a:p>
          <a:p>
            <a:pPr marL="0" indent="0">
              <a:buNone/>
            </a:pPr>
            <a:endParaRPr lang="en-US" dirty="0"/>
          </a:p>
        </p:txBody>
      </p:sp>
    </p:spTree>
    <p:extLst>
      <p:ext uri="{BB962C8B-B14F-4D97-AF65-F5344CB8AC3E}">
        <p14:creationId xmlns:p14="http://schemas.microsoft.com/office/powerpoint/2010/main" val="132725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4951-A4EE-4B96-B859-105FC19DF4DC}"/>
              </a:ext>
            </a:extLst>
          </p:cNvPr>
          <p:cNvSpPr>
            <a:spLocks noGrp="1"/>
          </p:cNvSpPr>
          <p:nvPr>
            <p:ph type="title"/>
          </p:nvPr>
        </p:nvSpPr>
        <p:spPr/>
        <p:txBody>
          <a:bodyPr>
            <a:normAutofit fontScale="90000"/>
          </a:bodyPr>
          <a:lstStyle/>
          <a:p>
            <a:r>
              <a:rPr lang="en-US" b="1" dirty="0"/>
              <a:t>Step 1: Preliminary Steps in developing a FSP</a:t>
            </a:r>
            <a:endParaRPr lang="en-US" dirty="0"/>
          </a:p>
        </p:txBody>
      </p:sp>
      <p:sp>
        <p:nvSpPr>
          <p:cNvPr id="3" name="Content Placeholder 2">
            <a:extLst>
              <a:ext uri="{FF2B5EF4-FFF2-40B4-BE49-F238E27FC236}">
                <a16:creationId xmlns:a16="http://schemas.microsoft.com/office/drawing/2014/main" id="{53349453-6136-471E-B98A-0FEA178B4672}"/>
              </a:ext>
            </a:extLst>
          </p:cNvPr>
          <p:cNvSpPr>
            <a:spLocks noGrp="1"/>
          </p:cNvSpPr>
          <p:nvPr>
            <p:ph idx="1"/>
          </p:nvPr>
        </p:nvSpPr>
        <p:spPr/>
        <p:txBody>
          <a:bodyPr>
            <a:normAutofit fontScale="62500" lnSpcReduction="20000"/>
          </a:bodyPr>
          <a:lstStyle/>
          <a:p>
            <a:r>
              <a:rPr lang="en-US" dirty="0"/>
              <a:t>Performing preliminary steps is not required by the CGMP &amp; PC Rule but is useful for organizing and documenting the important food-safety related characteristics of the products manufactured at your facility.</a:t>
            </a:r>
          </a:p>
          <a:p>
            <a:r>
              <a:rPr lang="en-US" dirty="0"/>
              <a:t>Assemble a Food Safety Team:</a:t>
            </a:r>
          </a:p>
          <a:p>
            <a:pPr lvl="1"/>
            <a:r>
              <a:rPr lang="en-US" dirty="0"/>
              <a:t>individuals involved with the development and maintenance of the FSP;</a:t>
            </a:r>
          </a:p>
          <a:p>
            <a:pPr lvl="1"/>
            <a:r>
              <a:rPr lang="en-US" dirty="0"/>
              <a:t>one or more preventive controls qualified individuals (PCQI) must prepare, or oversee the preparation of the FSP (21 CFR 117.126(a)(2)).</a:t>
            </a:r>
          </a:p>
          <a:p>
            <a:r>
              <a:rPr lang="en-US" dirty="0"/>
              <a:t>Describe the product, its distribution, intended use, and consumer or end user of the product. </a:t>
            </a:r>
          </a:p>
          <a:p>
            <a:r>
              <a:rPr lang="en-US" dirty="0"/>
              <a:t>For the product description, there is no standardized or required format. You can use whatever format works best for your facility, provided that the record include all the required information by the regulation.</a:t>
            </a:r>
          </a:p>
          <a:p>
            <a:r>
              <a:rPr lang="en-US" dirty="0"/>
              <a:t>The next two slides will show you examples of two different table formats which are not required by the regulation but you may find them useful.</a:t>
            </a:r>
          </a:p>
          <a:p>
            <a:endParaRPr lang="en-US" dirty="0"/>
          </a:p>
          <a:p>
            <a:pPr marL="0" indent="0">
              <a:buNone/>
            </a:pPr>
            <a:endParaRPr lang="en-US" dirty="0"/>
          </a:p>
        </p:txBody>
      </p:sp>
    </p:spTree>
    <p:extLst>
      <p:ext uri="{BB962C8B-B14F-4D97-AF65-F5344CB8AC3E}">
        <p14:creationId xmlns:p14="http://schemas.microsoft.com/office/powerpoint/2010/main" val="270476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1A83FA4-16C1-4009-8429-64F1403980EF}"/>
              </a:ext>
            </a:extLst>
          </p:cNvPr>
          <p:cNvGraphicFramePr>
            <a:graphicFrameLocks noGrp="1"/>
          </p:cNvGraphicFramePr>
          <p:nvPr>
            <p:ph idx="1"/>
            <p:extLst>
              <p:ext uri="{D42A27DB-BD31-4B8C-83A1-F6EECF244321}">
                <p14:modId xmlns:p14="http://schemas.microsoft.com/office/powerpoint/2010/main" val="2972749364"/>
              </p:ext>
            </p:extLst>
          </p:nvPr>
        </p:nvGraphicFramePr>
        <p:xfrm>
          <a:off x="257277" y="249197"/>
          <a:ext cx="8562875" cy="725298"/>
        </p:xfrm>
        <a:graphic>
          <a:graphicData uri="http://schemas.openxmlformats.org/drawingml/2006/table">
            <a:tbl>
              <a:tblPr firstRow="1" firstCol="1" bandRow="1">
                <a:tableStyleId>{5C22544A-7EE6-4342-B048-85BDC9FD1C3A}</a:tableStyleId>
              </a:tblPr>
              <a:tblGrid>
                <a:gridCol w="1373292">
                  <a:extLst>
                    <a:ext uri="{9D8B030D-6E8A-4147-A177-3AD203B41FA5}">
                      <a16:colId xmlns:a16="http://schemas.microsoft.com/office/drawing/2014/main" val="4140579724"/>
                    </a:ext>
                  </a:extLst>
                </a:gridCol>
                <a:gridCol w="4846910">
                  <a:extLst>
                    <a:ext uri="{9D8B030D-6E8A-4147-A177-3AD203B41FA5}">
                      <a16:colId xmlns:a16="http://schemas.microsoft.com/office/drawing/2014/main" val="3729156897"/>
                    </a:ext>
                  </a:extLst>
                </a:gridCol>
                <a:gridCol w="1373292">
                  <a:extLst>
                    <a:ext uri="{9D8B030D-6E8A-4147-A177-3AD203B41FA5}">
                      <a16:colId xmlns:a16="http://schemas.microsoft.com/office/drawing/2014/main" val="2321734077"/>
                    </a:ext>
                  </a:extLst>
                </a:gridCol>
                <a:gridCol w="969381">
                  <a:extLst>
                    <a:ext uri="{9D8B030D-6E8A-4147-A177-3AD203B41FA5}">
                      <a16:colId xmlns:a16="http://schemas.microsoft.com/office/drawing/2014/main" val="4265254285"/>
                    </a:ext>
                  </a:extLst>
                </a:gridCol>
              </a:tblGrid>
              <a:tr h="149353">
                <a:tc>
                  <a:txBody>
                    <a:bodyPr/>
                    <a:lstStyle/>
                    <a:p>
                      <a:pPr marL="0" marR="0">
                        <a:spcBef>
                          <a:spcPts val="0"/>
                        </a:spcBef>
                        <a:spcAft>
                          <a:spcPts val="0"/>
                        </a:spcAft>
                      </a:pPr>
                      <a:r>
                        <a:rPr lang="en-US" sz="1000" kern="1400" dirty="0">
                          <a:effectLst/>
                        </a:rPr>
                        <a:t>PRODUCT(S): </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spcBef>
                          <a:spcPts val="0"/>
                        </a:spcBef>
                        <a:spcAft>
                          <a:spcPts val="0"/>
                        </a:spcAft>
                      </a:pPr>
                      <a:r>
                        <a:rPr lang="en-US" sz="1100" b="0" dirty="0">
                          <a:solidFill>
                            <a:schemeClr val="tx1"/>
                          </a:solidFill>
                        </a:rPr>
                        <a:t>Finished food product(s) or product categories being processed at the facility</a:t>
                      </a:r>
                      <a:endParaRPr lang="en-US" sz="1100" b="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solidFill>
                      <a:schemeClr val="bg1">
                        <a:lumMod val="85000"/>
                      </a:schemeClr>
                    </a:solidFill>
                  </a:tcPr>
                </a:tc>
                <a:tc gridSpan="2">
                  <a:txBody>
                    <a:bodyPr/>
                    <a:lstStyle/>
                    <a:p>
                      <a:pPr marL="0" marR="0" algn="r">
                        <a:spcBef>
                          <a:spcPts val="0"/>
                        </a:spcBef>
                        <a:spcAft>
                          <a:spcPts val="0"/>
                        </a:spcAft>
                      </a:pPr>
                      <a:r>
                        <a:rPr lang="en-US" sz="1000" kern="1400" dirty="0">
                          <a:solidFill>
                            <a:schemeClr val="tx1"/>
                          </a:solidFill>
                          <a:effectLst/>
                        </a:rPr>
                        <a:t>PAGE 1 of XX</a:t>
                      </a:r>
                      <a:endParaRPr lang="en-US" sz="11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solidFill>
                      <a:schemeClr val="bg1">
                        <a:lumMod val="85000"/>
                      </a:schemeClr>
                    </a:solidFill>
                  </a:tcPr>
                </a:tc>
                <a:tc hMerge="1">
                  <a:txBody>
                    <a:bodyPr/>
                    <a:lstStyle/>
                    <a:p>
                      <a:endParaRPr lang="en-US"/>
                    </a:p>
                  </a:txBody>
                  <a:tcPr/>
                </a:tc>
                <a:extLst>
                  <a:ext uri="{0D108BD9-81ED-4DB2-BD59-A6C34878D82A}">
                    <a16:rowId xmlns:a16="http://schemas.microsoft.com/office/drawing/2014/main" val="2453350318"/>
                  </a:ext>
                </a:extLst>
              </a:tr>
              <a:tr h="278829">
                <a:tc>
                  <a:txBody>
                    <a:bodyPr/>
                    <a:lstStyle/>
                    <a:p>
                      <a:pPr marL="0" marR="0">
                        <a:spcBef>
                          <a:spcPts val="0"/>
                        </a:spcBef>
                        <a:spcAft>
                          <a:spcPts val="0"/>
                        </a:spcAft>
                      </a:pPr>
                      <a:r>
                        <a:rPr lang="en-US" sz="1000" kern="1400" dirty="0">
                          <a:effectLst/>
                        </a:rPr>
                        <a:t>PLANT NAME: </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spcBef>
                          <a:spcPts val="0"/>
                        </a:spcBef>
                        <a:spcAft>
                          <a:spcPts val="0"/>
                        </a:spcAft>
                      </a:pPr>
                      <a:r>
                        <a:rPr lang="en-US" sz="1000" kern="1400" dirty="0">
                          <a:effectLst/>
                        </a:rPr>
                        <a:t> </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000" kern="1400">
                          <a:effectLst/>
                        </a:rPr>
                        <a:t>ISSUE DATE</a:t>
                      </a:r>
                      <a:endParaRPr lang="en-US" sz="1100" kern="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000" kern="1400" dirty="0">
                          <a:effectLst/>
                        </a:rPr>
                        <a:t>3/11/2021</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2111981339"/>
                  </a:ext>
                </a:extLst>
              </a:tr>
              <a:tr h="278829">
                <a:tc>
                  <a:txBody>
                    <a:bodyPr/>
                    <a:lstStyle/>
                    <a:p>
                      <a:pPr marL="0" marR="0">
                        <a:spcBef>
                          <a:spcPts val="0"/>
                        </a:spcBef>
                        <a:spcAft>
                          <a:spcPts val="0"/>
                        </a:spcAft>
                      </a:pPr>
                      <a:r>
                        <a:rPr lang="en-US" sz="1000" kern="1400" dirty="0">
                          <a:effectLst/>
                        </a:rPr>
                        <a:t>ADDRESS: </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spcBef>
                          <a:spcPts val="0"/>
                        </a:spcBef>
                        <a:spcAft>
                          <a:spcPts val="0"/>
                        </a:spcAft>
                      </a:pPr>
                      <a:r>
                        <a:rPr lang="en-US" sz="1000" kern="1400" dirty="0">
                          <a:effectLst/>
                        </a:rPr>
                        <a:t> </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000" kern="1400" dirty="0">
                          <a:effectLst/>
                        </a:rPr>
                        <a:t>SUPERSEDES</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000" kern="1400" dirty="0">
                          <a:effectLst/>
                        </a:rPr>
                        <a:t>3/30/2020</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1673173000"/>
                  </a:ext>
                </a:extLst>
              </a:tr>
            </a:tbl>
          </a:graphicData>
        </a:graphic>
      </p:graphicFrame>
      <p:sp>
        <p:nvSpPr>
          <p:cNvPr id="9" name="Rectangle 8">
            <a:extLst>
              <a:ext uri="{FF2B5EF4-FFF2-40B4-BE49-F238E27FC236}">
                <a16:creationId xmlns:a16="http://schemas.microsoft.com/office/drawing/2014/main" id="{90B11021-F4C7-4BE5-9830-3076CB28F3C3}"/>
              </a:ext>
            </a:extLst>
          </p:cNvPr>
          <p:cNvSpPr/>
          <p:nvPr/>
        </p:nvSpPr>
        <p:spPr>
          <a:xfrm>
            <a:off x="279468" y="887200"/>
            <a:ext cx="8540684" cy="1384995"/>
          </a:xfrm>
          <a:prstGeom prst="rect">
            <a:avLst/>
          </a:prstGeom>
        </p:spPr>
        <p:txBody>
          <a:bodyPr wrap="square">
            <a:spAutoFit/>
          </a:bodyPr>
          <a:lstStyle/>
          <a:p>
            <a:r>
              <a:rPr lang="en-US" sz="1600" b="1" kern="0" dirty="0">
                <a:latin typeface="+mj-lt"/>
              </a:rPr>
              <a:t>Facility Information </a:t>
            </a:r>
            <a:r>
              <a:rPr lang="en-US" sz="1200" kern="0" dirty="0"/>
              <a:t>[</a:t>
            </a:r>
            <a:r>
              <a:rPr lang="en-US" sz="1200" kern="1400" dirty="0">
                <a:solidFill>
                  <a:srgbClr val="000000"/>
                </a:solidFill>
                <a:cs typeface="Times New Roman" panose="02020603050405020304" pitchFamily="18" charset="0"/>
              </a:rPr>
              <a:t>Company name, facility identifier numbers, street address where the facility is physically located, phone numbers, facility description].</a:t>
            </a:r>
          </a:p>
          <a:p>
            <a:pPr lvl="0"/>
            <a:r>
              <a:rPr lang="en-US" sz="1600" b="1" kern="0" dirty="0">
                <a:latin typeface="+mj-lt"/>
              </a:rPr>
              <a:t>Food Safety Team </a:t>
            </a:r>
            <a:r>
              <a:rPr lang="en-US" sz="1200" kern="0" dirty="0"/>
              <a:t>[</a:t>
            </a:r>
            <a:r>
              <a:rPr lang="en-US" sz="1200" dirty="0"/>
              <a:t>Name, Title and contact information of each individual. Identify Primary contact(s) and Preventive Controls Qualified Individual(s)].</a:t>
            </a:r>
            <a:endParaRPr lang="en-US" sz="1200" kern="0" dirty="0"/>
          </a:p>
          <a:p>
            <a:pPr lvl="0"/>
            <a:r>
              <a:rPr lang="en-US" sz="1600" b="1" kern="0" dirty="0">
                <a:latin typeface="+mj-lt"/>
              </a:rPr>
              <a:t>Product Description </a:t>
            </a:r>
            <a:r>
              <a:rPr lang="en-US" sz="1200" kern="0" dirty="0"/>
              <a:t>[</a:t>
            </a:r>
            <a:r>
              <a:rPr lang="en-US" sz="1200" dirty="0"/>
              <a:t>description of the specific food product(s) being processed at the facility and the processes involved].</a:t>
            </a:r>
            <a:endParaRPr lang="en-US" sz="1200" b="1" i="1" kern="0" dirty="0"/>
          </a:p>
          <a:p>
            <a:r>
              <a:rPr lang="en-US" sz="1200" i="1" kern="1400" dirty="0">
                <a:solidFill>
                  <a:srgbClr val="000000"/>
                </a:solidFill>
                <a:latin typeface="+mj-lt"/>
                <a:ea typeface="Times New Roman" panose="02020603050405020304" pitchFamily="18" charset="0"/>
                <a:cs typeface="Times New Roman" panose="02020603050405020304" pitchFamily="18" charset="0"/>
              </a:rPr>
              <a:t> </a:t>
            </a:r>
            <a:endParaRPr lang="en-US" sz="1200" i="1" kern="1400" dirty="0">
              <a:solidFill>
                <a:srgbClr val="000000"/>
              </a:solidFill>
              <a:effectLst/>
              <a:latin typeface="+mj-lt"/>
              <a:ea typeface="Times New Roman" panose="02020603050405020304" pitchFamily="18"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BB5F9812-3604-49A2-AAF4-C5577494BA8E}"/>
              </a:ext>
            </a:extLst>
          </p:cNvPr>
          <p:cNvGraphicFramePr>
            <a:graphicFrameLocks noGrp="1"/>
          </p:cNvGraphicFramePr>
          <p:nvPr>
            <p:extLst>
              <p:ext uri="{D42A27DB-BD31-4B8C-83A1-F6EECF244321}">
                <p14:modId xmlns:p14="http://schemas.microsoft.com/office/powerpoint/2010/main" val="1276779050"/>
              </p:ext>
            </p:extLst>
          </p:nvPr>
        </p:nvGraphicFramePr>
        <p:xfrm>
          <a:off x="257277" y="2159738"/>
          <a:ext cx="8496304" cy="4086416"/>
        </p:xfrm>
        <a:graphic>
          <a:graphicData uri="http://schemas.openxmlformats.org/drawingml/2006/table">
            <a:tbl>
              <a:tblPr firstRow="1" firstCol="1" bandRow="1">
                <a:tableStyleId>{5C22544A-7EE6-4342-B048-85BDC9FD1C3A}</a:tableStyleId>
              </a:tblPr>
              <a:tblGrid>
                <a:gridCol w="3125999">
                  <a:extLst>
                    <a:ext uri="{9D8B030D-6E8A-4147-A177-3AD203B41FA5}">
                      <a16:colId xmlns:a16="http://schemas.microsoft.com/office/drawing/2014/main" val="3936023085"/>
                    </a:ext>
                  </a:extLst>
                </a:gridCol>
                <a:gridCol w="5370305">
                  <a:extLst>
                    <a:ext uri="{9D8B030D-6E8A-4147-A177-3AD203B41FA5}">
                      <a16:colId xmlns:a16="http://schemas.microsoft.com/office/drawing/2014/main" val="3926591840"/>
                    </a:ext>
                  </a:extLst>
                </a:gridCol>
              </a:tblGrid>
              <a:tr h="311727">
                <a:tc>
                  <a:txBody>
                    <a:bodyPr/>
                    <a:lstStyle/>
                    <a:p>
                      <a:pPr marL="0" marR="0">
                        <a:spcBef>
                          <a:spcPts val="0"/>
                        </a:spcBef>
                        <a:spcAft>
                          <a:spcPts val="0"/>
                        </a:spcAft>
                      </a:pPr>
                      <a:r>
                        <a:rPr lang="en-US" sz="1100" kern="1400" dirty="0">
                          <a:effectLst/>
                        </a:rPr>
                        <a:t>Product Name(s)</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kern="1400" dirty="0">
                          <a:effectLst/>
                        </a:rPr>
                        <a:t> F</a:t>
                      </a:r>
                      <a:r>
                        <a:rPr lang="en-US" sz="1100" dirty="0"/>
                        <a:t>ull name of the finished product manufactured, processed, packed, or held at your facility</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99733419"/>
                  </a:ext>
                </a:extLst>
              </a:tr>
              <a:tr h="623455">
                <a:tc>
                  <a:txBody>
                    <a:bodyPr/>
                    <a:lstStyle/>
                    <a:p>
                      <a:pPr marL="0" marR="0">
                        <a:spcBef>
                          <a:spcPts val="0"/>
                        </a:spcBef>
                        <a:spcAft>
                          <a:spcPts val="0"/>
                        </a:spcAft>
                      </a:pPr>
                      <a:r>
                        <a:rPr lang="en-US" sz="1100" kern="1400" dirty="0">
                          <a:effectLst/>
                        </a:rPr>
                        <a:t>Product Description, including Important Food Safety Characteristics</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t>Describe the specific finished food product being processed at the facility and the processes involved.</a:t>
                      </a:r>
                      <a:r>
                        <a:rPr lang="en-US" sz="1100" b="1" dirty="0"/>
                        <a:t> </a:t>
                      </a:r>
                      <a:r>
                        <a:rPr lang="en-US" sz="1100" b="0" dirty="0"/>
                        <a:t>I</a:t>
                      </a:r>
                      <a:r>
                        <a:rPr lang="en-US" sz="1100" dirty="0"/>
                        <a:t>nclude important food safety characteristics (i.e. ready-to-eat (RTE); refrigerated; treated or untreated; factors that can influence growth of pathogens, such as whether the food has a low pH or a</a:t>
                      </a:r>
                      <a:r>
                        <a:rPr lang="en-US" sz="100" baseline="30000" dirty="0"/>
                        <a:t>w </a:t>
                      </a:r>
                      <a:r>
                        <a:rPr lang="en-US" sz="1100" dirty="0"/>
                        <a:t>or contains preservatives). </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16971114"/>
                  </a:ext>
                </a:extLst>
              </a:tr>
              <a:tr h="311727">
                <a:tc>
                  <a:txBody>
                    <a:bodyPr/>
                    <a:lstStyle/>
                    <a:p>
                      <a:pPr marL="0" marR="0">
                        <a:spcBef>
                          <a:spcPts val="0"/>
                        </a:spcBef>
                        <a:spcAft>
                          <a:spcPts val="0"/>
                        </a:spcAft>
                      </a:pPr>
                      <a:r>
                        <a:rPr lang="en-US" sz="1100" kern="1400" dirty="0">
                          <a:effectLst/>
                        </a:rPr>
                        <a:t>Ingredients</a:t>
                      </a:r>
                    </a:p>
                    <a:p>
                      <a:pPr marL="0" marR="0">
                        <a:spcBef>
                          <a:spcPts val="0"/>
                        </a:spcBef>
                        <a:spcAft>
                          <a:spcPts val="0"/>
                        </a:spcAft>
                      </a:pPr>
                      <a:r>
                        <a:rPr lang="en-US" sz="1100" kern="1400" dirty="0">
                          <a:effectLst/>
                        </a:rPr>
                        <a:t> </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kern="1400" dirty="0">
                          <a:effectLst/>
                        </a:rPr>
                        <a:t> All ingredients. Consider sub-ingredients also.</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31088443"/>
                  </a:ext>
                </a:extLst>
              </a:tr>
              <a:tr h="311727">
                <a:tc>
                  <a:txBody>
                    <a:bodyPr/>
                    <a:lstStyle/>
                    <a:p>
                      <a:pPr marL="0" marR="0">
                        <a:spcBef>
                          <a:spcPts val="0"/>
                        </a:spcBef>
                        <a:spcAft>
                          <a:spcPts val="0"/>
                        </a:spcAft>
                      </a:pPr>
                      <a:r>
                        <a:rPr lang="en-US" sz="1100" kern="1400" dirty="0">
                          <a:effectLst/>
                        </a:rPr>
                        <a:t>Allergens</a:t>
                      </a:r>
                      <a:r>
                        <a:rPr lang="en-US" sz="800" kern="1400" dirty="0">
                          <a:effectLst/>
                        </a:rPr>
                        <a:t> </a:t>
                      </a:r>
                      <a:endParaRPr lang="en-US" sz="1100" kern="1400" dirty="0">
                        <a:effectLst/>
                      </a:endParaRPr>
                    </a:p>
                    <a:p>
                      <a:pPr marL="0" marR="0">
                        <a:spcBef>
                          <a:spcPts val="0"/>
                        </a:spcBef>
                        <a:spcAft>
                          <a:spcPts val="0"/>
                        </a:spcAft>
                      </a:pPr>
                      <a:r>
                        <a:rPr lang="en-US" sz="1100" kern="1400" dirty="0">
                          <a:effectLst/>
                        </a:rPr>
                        <a:t> </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kern="1400" dirty="0">
                          <a:solidFill>
                            <a:srgbClr val="000000"/>
                          </a:solidFill>
                          <a:effectLst/>
                          <a:latin typeface="+mn-lt"/>
                          <a:ea typeface="Times New Roman" panose="02020603050405020304" pitchFamily="18" charset="0"/>
                          <a:cs typeface="Times New Roman" panose="02020603050405020304" pitchFamily="18" charset="0"/>
                        </a:rPr>
                        <a:t>Optional but useful</a:t>
                      </a:r>
                      <a:r>
                        <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Identify any allergenic ingredients that your firm receives, stores and uses.</a:t>
                      </a:r>
                    </a:p>
                  </a:txBody>
                  <a:tcPr marL="68580" marR="68580" marT="0" marB="0"/>
                </a:tc>
                <a:extLst>
                  <a:ext uri="{0D108BD9-81ED-4DB2-BD59-A6C34878D82A}">
                    <a16:rowId xmlns:a16="http://schemas.microsoft.com/office/drawing/2014/main" val="1220949465"/>
                  </a:ext>
                </a:extLst>
              </a:tr>
              <a:tr h="311727">
                <a:tc>
                  <a:txBody>
                    <a:bodyPr/>
                    <a:lstStyle/>
                    <a:p>
                      <a:pPr marL="0" marR="0">
                        <a:spcBef>
                          <a:spcPts val="0"/>
                        </a:spcBef>
                        <a:spcAft>
                          <a:spcPts val="0"/>
                        </a:spcAft>
                      </a:pPr>
                      <a:r>
                        <a:rPr lang="en-US" sz="1100" kern="1400">
                          <a:effectLst/>
                        </a:rPr>
                        <a:t>Packaging Used</a:t>
                      </a:r>
                    </a:p>
                    <a:p>
                      <a:pPr marL="0" marR="0">
                        <a:spcBef>
                          <a:spcPts val="0"/>
                        </a:spcBef>
                        <a:spcAft>
                          <a:spcPts val="0"/>
                        </a:spcAft>
                      </a:pPr>
                      <a:r>
                        <a:rPr lang="en-US" sz="1100" kern="1400">
                          <a:effectLst/>
                        </a:rPr>
                        <a:t> </a:t>
                      </a:r>
                      <a:endParaRPr lang="en-US" sz="1100" kern="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kern="1400" dirty="0">
                          <a:effectLst/>
                        </a:rPr>
                        <a:t> </a:t>
                      </a:r>
                      <a:r>
                        <a:rPr lang="en-US" sz="1100" dirty="0"/>
                        <a:t>e.g., type (bottle, box, can); material (plastic, glass, cardboard with liner); reduced oxygen packaging)</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7139016"/>
                  </a:ext>
                </a:extLst>
              </a:tr>
              <a:tr h="311727">
                <a:tc>
                  <a:txBody>
                    <a:bodyPr/>
                    <a:lstStyle/>
                    <a:p>
                      <a:pPr marL="0" marR="0">
                        <a:spcBef>
                          <a:spcPts val="0"/>
                        </a:spcBef>
                        <a:spcAft>
                          <a:spcPts val="0"/>
                        </a:spcAft>
                      </a:pPr>
                      <a:r>
                        <a:rPr lang="en-US" sz="1100" kern="1400" dirty="0">
                          <a:effectLst/>
                        </a:rPr>
                        <a:t>Intended Use</a:t>
                      </a:r>
                    </a:p>
                    <a:p>
                      <a:pPr marL="0" marR="0">
                        <a:spcBef>
                          <a:spcPts val="0"/>
                        </a:spcBef>
                        <a:spcAft>
                          <a:spcPts val="0"/>
                        </a:spcAft>
                      </a:pPr>
                      <a:r>
                        <a:rPr lang="en-US" sz="1100" kern="1400" dirty="0">
                          <a:effectLst/>
                        </a:rPr>
                        <a:t> </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kern="0" dirty="0">
                          <a:effectLst/>
                        </a:rPr>
                        <a:t> </a:t>
                      </a:r>
                      <a:r>
                        <a:rPr lang="en-US" sz="1100" dirty="0"/>
                        <a:t>How the product will be used by the consumer or end user and what the potential is for mishandling or unintended use (e.g., ready-to eat; or ready-to-cook by the consumers; for further processing; intended for retail, foodservice).</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2768659"/>
                  </a:ext>
                </a:extLst>
              </a:tr>
              <a:tr h="311727">
                <a:tc>
                  <a:txBody>
                    <a:bodyPr/>
                    <a:lstStyle/>
                    <a:p>
                      <a:pPr marL="0" marR="0">
                        <a:spcBef>
                          <a:spcPts val="0"/>
                        </a:spcBef>
                        <a:spcAft>
                          <a:spcPts val="0"/>
                        </a:spcAft>
                      </a:pPr>
                      <a:r>
                        <a:rPr lang="en-US" sz="1100" kern="1400">
                          <a:effectLst/>
                        </a:rPr>
                        <a:t>Intended Consumers</a:t>
                      </a:r>
                    </a:p>
                    <a:p>
                      <a:pPr marL="0" marR="0">
                        <a:spcBef>
                          <a:spcPts val="0"/>
                        </a:spcBef>
                        <a:spcAft>
                          <a:spcPts val="0"/>
                        </a:spcAft>
                      </a:pPr>
                      <a:r>
                        <a:rPr lang="en-US" sz="1100" kern="1400">
                          <a:effectLst/>
                        </a:rPr>
                        <a:t> </a:t>
                      </a:r>
                      <a:endParaRPr lang="en-US" sz="1100" kern="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kern="1400" dirty="0">
                          <a:effectLst/>
                        </a:rPr>
                        <a:t> </a:t>
                      </a:r>
                      <a:r>
                        <a:rPr lang="en-US" sz="1100" dirty="0"/>
                        <a:t>e.g., intended for general public or for a more susceptible population such as infants and young children, the elderly, or immunocompromised persons (e.g., foods manufactured for hospitals))</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537460"/>
                  </a:ext>
                </a:extLst>
              </a:tr>
              <a:tr h="311727">
                <a:tc>
                  <a:txBody>
                    <a:bodyPr/>
                    <a:lstStyle/>
                    <a:p>
                      <a:pPr marL="0" marR="0">
                        <a:spcBef>
                          <a:spcPts val="0"/>
                        </a:spcBef>
                        <a:spcAft>
                          <a:spcPts val="0"/>
                        </a:spcAft>
                      </a:pPr>
                      <a:r>
                        <a:rPr lang="en-US" sz="1100" kern="1400">
                          <a:effectLst/>
                        </a:rPr>
                        <a:t>Shelf Life*</a:t>
                      </a:r>
                      <a:r>
                        <a:rPr lang="en-US" sz="800" kern="1400">
                          <a:effectLst/>
                        </a:rPr>
                        <a:t> </a:t>
                      </a:r>
                      <a:endParaRPr lang="en-US" sz="1100" kern="1400">
                        <a:effectLst/>
                      </a:endParaRPr>
                    </a:p>
                    <a:p>
                      <a:pPr marL="0" marR="0">
                        <a:spcBef>
                          <a:spcPts val="0"/>
                        </a:spcBef>
                        <a:spcAft>
                          <a:spcPts val="0"/>
                        </a:spcAft>
                      </a:pPr>
                      <a:r>
                        <a:rPr lang="en-US" sz="1100" kern="1400">
                          <a:effectLst/>
                        </a:rPr>
                        <a:t> </a:t>
                      </a:r>
                      <a:endParaRPr lang="en-US" sz="1100" kern="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kern="1400" dirty="0">
                          <a:effectLst/>
                        </a:rPr>
                        <a:t> T</a:t>
                      </a:r>
                      <a:r>
                        <a:rPr lang="en-US" sz="1100" b="0" i="0" kern="1200" dirty="0">
                          <a:solidFill>
                            <a:schemeClr val="dk1"/>
                          </a:solidFill>
                          <a:effectLst/>
                          <a:latin typeface="+mn-lt"/>
                          <a:ea typeface="+mn-ea"/>
                          <a:cs typeface="+mn-cs"/>
                        </a:rPr>
                        <a:t>he length of time a product may be stored without becoming unsuitable for use or consumption.</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52259671"/>
                  </a:ext>
                </a:extLst>
              </a:tr>
              <a:tr h="311727">
                <a:tc>
                  <a:txBody>
                    <a:bodyPr/>
                    <a:lstStyle/>
                    <a:p>
                      <a:pPr marL="0" marR="0">
                        <a:spcBef>
                          <a:spcPts val="0"/>
                        </a:spcBef>
                        <a:spcAft>
                          <a:spcPts val="0"/>
                        </a:spcAft>
                      </a:pPr>
                      <a:r>
                        <a:rPr lang="en-US" sz="1100" kern="1400" dirty="0">
                          <a:effectLst/>
                        </a:rPr>
                        <a:t>Labeling Instructions*</a:t>
                      </a:r>
                      <a:r>
                        <a:rPr lang="en-US" sz="800" kern="1400" dirty="0">
                          <a:effectLst/>
                        </a:rPr>
                        <a:t> </a:t>
                      </a:r>
                      <a:endParaRPr lang="en-US" sz="1100" kern="1400" dirty="0">
                        <a:effectLst/>
                      </a:endParaRPr>
                    </a:p>
                    <a:p>
                      <a:pPr marL="0" marR="0">
                        <a:spcBef>
                          <a:spcPts val="0"/>
                        </a:spcBef>
                        <a:spcAft>
                          <a:spcPts val="0"/>
                        </a:spcAft>
                      </a:pPr>
                      <a:r>
                        <a:rPr lang="en-US" sz="1100" kern="1400" dirty="0">
                          <a:effectLst/>
                        </a:rPr>
                        <a:t> </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kern="1400" dirty="0">
                          <a:effectLst/>
                        </a:rPr>
                        <a:t> </a:t>
                      </a:r>
                      <a:r>
                        <a:rPr lang="en-US" sz="1100" dirty="0"/>
                        <a:t>e.g., “keep refrigerated” or cooking instructions.</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0550602"/>
                  </a:ext>
                </a:extLst>
              </a:tr>
              <a:tr h="311727">
                <a:tc>
                  <a:txBody>
                    <a:bodyPr/>
                    <a:lstStyle/>
                    <a:p>
                      <a:pPr marL="0" marR="0">
                        <a:spcBef>
                          <a:spcPts val="0"/>
                        </a:spcBef>
                        <a:spcAft>
                          <a:spcPts val="0"/>
                        </a:spcAft>
                      </a:pPr>
                      <a:r>
                        <a:rPr lang="en-US" sz="1100" kern="1400" dirty="0">
                          <a:effectLst/>
                        </a:rPr>
                        <a:t>Storage and Distribution*</a:t>
                      </a:r>
                      <a:r>
                        <a:rPr lang="en-US" sz="800" kern="1400" dirty="0">
                          <a:effectLst/>
                        </a:rPr>
                        <a:t> </a:t>
                      </a:r>
                      <a:endParaRPr lang="en-US" sz="1100" kern="1400" dirty="0">
                        <a:effectLst/>
                      </a:endParaRPr>
                    </a:p>
                    <a:p>
                      <a:pPr marL="0" marR="0">
                        <a:spcBef>
                          <a:spcPts val="0"/>
                        </a:spcBef>
                        <a:spcAft>
                          <a:spcPts val="0"/>
                        </a:spcAft>
                      </a:pPr>
                      <a:r>
                        <a:rPr lang="en-US" sz="1100" kern="1400" dirty="0">
                          <a:effectLst/>
                        </a:rPr>
                        <a:t> </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kern="1400" dirty="0">
                          <a:effectLst/>
                        </a:rPr>
                        <a:t> </a:t>
                      </a:r>
                      <a:r>
                        <a:rPr lang="en-US" sz="1100" dirty="0"/>
                        <a:t>e.g., whether the food is stored and/or distributed refrigerated, frozen or at ambient temperatures.</a:t>
                      </a:r>
                      <a:endParaRPr lang="en-US" sz="11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5834283"/>
                  </a:ext>
                </a:extLst>
              </a:tr>
            </a:tbl>
          </a:graphicData>
        </a:graphic>
      </p:graphicFrame>
      <p:sp>
        <p:nvSpPr>
          <p:cNvPr id="14" name="Rectangle 13">
            <a:extLst>
              <a:ext uri="{FF2B5EF4-FFF2-40B4-BE49-F238E27FC236}">
                <a16:creationId xmlns:a16="http://schemas.microsoft.com/office/drawing/2014/main" id="{4C5C3047-1359-4E8E-92C8-B4F2B581FA1B}"/>
              </a:ext>
            </a:extLst>
          </p:cNvPr>
          <p:cNvSpPr/>
          <p:nvPr/>
        </p:nvSpPr>
        <p:spPr>
          <a:xfrm>
            <a:off x="301659" y="6281459"/>
            <a:ext cx="8540684" cy="461665"/>
          </a:xfrm>
          <a:prstGeom prst="rect">
            <a:avLst/>
          </a:prstGeom>
        </p:spPr>
        <p:txBody>
          <a:bodyPr wrap="square">
            <a:spAutoFit/>
          </a:bodyPr>
          <a:lstStyle/>
          <a:p>
            <a:r>
              <a:rPr lang="en-US" sz="1200" b="1" kern="0" dirty="0">
                <a:latin typeface="+mj-lt"/>
              </a:rPr>
              <a:t>Approved by: </a:t>
            </a:r>
            <a:r>
              <a:rPr lang="en-US" sz="1200" u="sng" kern="0" dirty="0">
                <a:latin typeface="+mj-lt"/>
              </a:rPr>
              <a:t>[</a:t>
            </a:r>
            <a:r>
              <a:rPr lang="en-US" sz="1200" i="1" u="sng" kern="0" dirty="0">
                <a:latin typeface="+mj-lt"/>
              </a:rPr>
              <a:t>Signature or Initials</a:t>
            </a:r>
            <a:r>
              <a:rPr lang="en-US" sz="1200" u="sng" kern="0" dirty="0">
                <a:latin typeface="+mj-lt"/>
              </a:rPr>
              <a:t>]</a:t>
            </a:r>
          </a:p>
          <a:p>
            <a:r>
              <a:rPr lang="en-US" sz="1200" b="1" kern="0" dirty="0">
                <a:solidFill>
                  <a:srgbClr val="000000"/>
                </a:solidFill>
                <a:effectLst/>
                <a:latin typeface="+mj-lt"/>
                <a:ea typeface="Times New Roman" panose="02020603050405020304" pitchFamily="18" charset="0"/>
                <a:cs typeface="Times New Roman" panose="02020603050405020304" pitchFamily="18" charset="0"/>
              </a:rPr>
              <a:t>Date:</a:t>
            </a:r>
            <a:r>
              <a:rPr lang="en-US" sz="1200" kern="0" dirty="0">
                <a:solidFill>
                  <a:srgbClr val="000000"/>
                </a:solidFill>
                <a:effectLst/>
                <a:latin typeface="+mj-lt"/>
                <a:ea typeface="Times New Roman" panose="02020603050405020304" pitchFamily="18" charset="0"/>
                <a:cs typeface="Times New Roman" panose="02020603050405020304" pitchFamily="18" charset="0"/>
              </a:rPr>
              <a:t>________________________</a:t>
            </a:r>
            <a:endParaRPr lang="en-US" sz="1200" kern="1400" dirty="0">
              <a:solidFill>
                <a:srgbClr val="000000"/>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913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1ED5CA7-D7B2-412D-AD3F-509BFDDAFE7B}"/>
              </a:ext>
            </a:extLst>
          </p:cNvPr>
          <p:cNvPicPr>
            <a:picLocks noGrp="1"/>
          </p:cNvPicPr>
          <p:nvPr>
            <p:ph idx="1"/>
          </p:nvPr>
        </p:nvPicPr>
        <p:blipFill rotWithShape="1">
          <a:blip r:embed="rId2"/>
          <a:srcRect l="32146" t="12535" r="31135" b="9962"/>
          <a:stretch/>
        </p:blipFill>
        <p:spPr bwMode="auto">
          <a:xfrm>
            <a:off x="3789577" y="1368866"/>
            <a:ext cx="5005632" cy="5147035"/>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884E5434-0016-4D28-921A-32E3BB886330}"/>
              </a:ext>
            </a:extLst>
          </p:cNvPr>
          <p:cNvSpPr/>
          <p:nvPr/>
        </p:nvSpPr>
        <p:spPr>
          <a:xfrm>
            <a:off x="537329" y="1437588"/>
            <a:ext cx="2743199" cy="5355312"/>
          </a:xfrm>
          <a:prstGeom prst="rect">
            <a:avLst/>
          </a:prstGeom>
        </p:spPr>
        <p:txBody>
          <a:bodyPr wrap="square">
            <a:spAutoFit/>
          </a:bodyPr>
          <a:lstStyle/>
          <a:p>
            <a:pPr marL="285750" indent="-285750">
              <a:buFont typeface="Arial" panose="020B0604020202020204" pitchFamily="34" charset="0"/>
              <a:buChar char="•"/>
            </a:pPr>
            <a:r>
              <a:rPr lang="en-US" dirty="0"/>
              <a:t>To describe your product you can also use this worksheet that was developed by the Food Safety Preventive Controls Alliance (FSPCA): </a:t>
            </a:r>
            <a:r>
              <a:rPr lang="en-US" b="1" dirty="0"/>
              <a:t>Form 2-A: FSPCA Form for Product Description.</a:t>
            </a:r>
          </a:p>
          <a:p>
            <a:pPr marL="285750" indent="-285750">
              <a:buFont typeface="Arial" panose="020B0604020202020204" pitchFamily="34" charset="0"/>
              <a:buChar char="•"/>
            </a:pPr>
            <a:r>
              <a:rPr lang="en-US" dirty="0"/>
              <a:t>The form is also available under </a:t>
            </a:r>
            <a:r>
              <a:rPr lang="en-US" b="1" dirty="0"/>
              <a:t>“Appendix 2: Food Safety Plan Forms”</a:t>
            </a:r>
            <a:r>
              <a:rPr lang="en-US" dirty="0"/>
              <a:t> of the FDA’s “</a:t>
            </a:r>
            <a:r>
              <a:rPr lang="en-US" b="1" dirty="0"/>
              <a:t>Hazard Analysis and Risk-based Preventive Controls for Human Food: Draft Guidance for Industry</a:t>
            </a:r>
            <a:r>
              <a:rPr lang="en-US" dirty="0"/>
              <a:t>” (PC Guide).</a:t>
            </a:r>
            <a:endParaRPr lang="en-US" b="1" dirty="0"/>
          </a:p>
        </p:txBody>
      </p:sp>
      <p:sp>
        <p:nvSpPr>
          <p:cNvPr id="5" name="Title 1">
            <a:extLst>
              <a:ext uri="{FF2B5EF4-FFF2-40B4-BE49-F238E27FC236}">
                <a16:creationId xmlns:a16="http://schemas.microsoft.com/office/drawing/2014/main" id="{716AF938-E827-4CF0-A0FC-DCD351A41293}"/>
              </a:ext>
            </a:extLst>
          </p:cNvPr>
          <p:cNvSpPr>
            <a:spLocks noGrp="1"/>
          </p:cNvSpPr>
          <p:nvPr>
            <p:ph type="title"/>
          </p:nvPr>
        </p:nvSpPr>
        <p:spPr>
          <a:xfrm>
            <a:off x="457200" y="274638"/>
            <a:ext cx="8229600" cy="1143000"/>
          </a:xfrm>
        </p:spPr>
        <p:txBody>
          <a:bodyPr>
            <a:normAutofit fontScale="90000"/>
          </a:bodyPr>
          <a:lstStyle/>
          <a:p>
            <a:r>
              <a:rPr lang="en-US" dirty="0"/>
              <a:t>FSPCA Form 2-A: Product Description</a:t>
            </a:r>
          </a:p>
        </p:txBody>
      </p:sp>
    </p:spTree>
    <p:extLst>
      <p:ext uri="{BB962C8B-B14F-4D97-AF65-F5344CB8AC3E}">
        <p14:creationId xmlns:p14="http://schemas.microsoft.com/office/powerpoint/2010/main" val="2910987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 a Process Flow Diagram &amp; Process Narrative</a:t>
            </a:r>
          </a:p>
        </p:txBody>
      </p:sp>
      <p:sp>
        <p:nvSpPr>
          <p:cNvPr id="3" name="Content Placeholder 2"/>
          <p:cNvSpPr>
            <a:spLocks noGrp="1"/>
          </p:cNvSpPr>
          <p:nvPr>
            <p:ph sz="half" idx="1"/>
          </p:nvPr>
        </p:nvSpPr>
        <p:spPr/>
        <p:txBody>
          <a:bodyPr>
            <a:normAutofit fontScale="77500" lnSpcReduction="20000"/>
          </a:bodyPr>
          <a:lstStyle/>
          <a:p>
            <a:r>
              <a:rPr lang="en-US" b="1" dirty="0"/>
              <a:t>Develop a process flow diagram for each of the product(s) covered in the FSP:</a:t>
            </a:r>
          </a:p>
          <a:p>
            <a:pPr lvl="1"/>
            <a:r>
              <a:rPr lang="en-US" dirty="0"/>
              <a:t>Identify all steps in the manufacturing process for the product, from receiving to distribution;</a:t>
            </a:r>
          </a:p>
          <a:p>
            <a:pPr lvl="1"/>
            <a:r>
              <a:rPr lang="en-US" dirty="0"/>
              <a:t>A table format or a flow diagram with shapes can be used</a:t>
            </a:r>
          </a:p>
          <a:p>
            <a:r>
              <a:rPr lang="en-US" b="1" dirty="0"/>
              <a:t>Write a complete description of the process at each step or include a Process Narrative describing each step in the Flow Diagram </a:t>
            </a:r>
            <a:r>
              <a:rPr lang="en-US" dirty="0"/>
              <a:t>(i</a:t>
            </a:r>
            <a:r>
              <a:rPr lang="en-US" i="1" dirty="0"/>
              <a:t>mportant to understanding the process).</a:t>
            </a:r>
            <a:endParaRPr lang="en-US" dirty="0"/>
          </a:p>
          <a:p>
            <a:endParaRPr lang="en-US" b="1" dirty="0"/>
          </a:p>
          <a:p>
            <a:endParaRPr lang="en-US" dirty="0"/>
          </a:p>
        </p:txBody>
      </p:sp>
      <p:sp>
        <p:nvSpPr>
          <p:cNvPr id="5" name="Footer Placeholder 4"/>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8" name="Content Placeholder 6">
            <a:extLst>
              <a:ext uri="{FF2B5EF4-FFF2-40B4-BE49-F238E27FC236}">
                <a16:creationId xmlns:a16="http://schemas.microsoft.com/office/drawing/2014/main" id="{974BC46A-8002-4D02-9F96-546070C83F9B}"/>
              </a:ext>
            </a:extLst>
          </p:cNvPr>
          <p:cNvPicPr>
            <a:picLocks noGrp="1"/>
          </p:cNvPicPr>
          <p:nvPr>
            <p:ph sz="half" idx="2"/>
          </p:nvPr>
        </p:nvPicPr>
        <p:blipFill rotWithShape="1">
          <a:blip r:embed="rId2"/>
          <a:srcRect l="18718" t="23476" r="39872" b="17265"/>
          <a:stretch/>
        </p:blipFill>
        <p:spPr bwMode="auto">
          <a:xfrm>
            <a:off x="4648200" y="2237736"/>
            <a:ext cx="4038600" cy="32508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4595153"/>
      </p:ext>
    </p:extLst>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2" id="{2FFBF996-2CE9-42B0-A404-4F5923ADED80}" vid="{C3046FCF-1ACA-461C-B9DF-3D0C5EA849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9024</TotalTime>
  <Words>4991</Words>
  <Application>Microsoft Office PowerPoint</Application>
  <PresentationFormat>On-screen Show (4:3)</PresentationFormat>
  <Paragraphs>310</Paragraphs>
  <Slides>40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Helvetica</vt:lpstr>
      <vt:lpstr>Wingdings</vt:lpstr>
      <vt:lpstr>Theme2</vt:lpstr>
      <vt:lpstr>PowerPoint Presentation</vt:lpstr>
      <vt:lpstr>Objectives</vt:lpstr>
      <vt:lpstr>What is a Food Safety Plan (FSP)?</vt:lpstr>
      <vt:lpstr>Requirements for an FSP- Overview </vt:lpstr>
      <vt:lpstr>Requirements for an FSP- Overview (continued)</vt:lpstr>
      <vt:lpstr>Step 1: Preliminary Steps in developing a FSP</vt:lpstr>
      <vt:lpstr>PowerPoint Presentation</vt:lpstr>
      <vt:lpstr>FSPCA Form 2-A: Product Description</vt:lpstr>
      <vt:lpstr>Develop a Process Flow Diagram &amp; Process Narrative</vt:lpstr>
      <vt:lpstr>Example of Flow Diagram/Narrative in Table Format</vt:lpstr>
      <vt:lpstr>Step 2: Conduct a Hazard Analysis &amp; Determine Preventive Controls-Introduction </vt:lpstr>
      <vt:lpstr>Document your Hazard Analysis (HA)</vt:lpstr>
      <vt:lpstr>PowerPoint Presentation</vt:lpstr>
      <vt:lpstr>What to document in your Hazard Analysis (HA) Form</vt:lpstr>
      <vt:lpstr>Appendix 1: Potential Hazards for Foods and Processes</vt:lpstr>
      <vt:lpstr>Step 3: Preventive Control Programs- Process Controls- Introduction</vt:lpstr>
      <vt:lpstr>Form for specifying process control procedures and the associated preventive control</vt:lpstr>
      <vt:lpstr>Form 2-C: FSPCA Form for Process Controls</vt:lpstr>
      <vt:lpstr> What to document in the Form for process control procedures</vt:lpstr>
      <vt:lpstr>What to document in the Form for process control procedures (continued)</vt:lpstr>
      <vt:lpstr>Step 4: Preventive Control Programs-  Food Allergen Controls - Introduction</vt:lpstr>
      <vt:lpstr>Forms for specifying your allergen control procedures and the associated preventive control</vt:lpstr>
      <vt:lpstr>Form 2-E: FSPCA Form for Food Allergen Ingredient Analysis</vt:lpstr>
      <vt:lpstr>What to documents in the Form for Food Allergen Ingredient Analysis</vt:lpstr>
      <vt:lpstr>Form 2-F: FSPCA Form for Food Allergen Label Verification List</vt:lpstr>
      <vt:lpstr>Form 2-G: FSPCA Form for Production Line Food Allergen Assessment</vt:lpstr>
      <vt:lpstr>Form 2-H: FSPCA Form for Food Allergen Controls</vt:lpstr>
      <vt:lpstr>What to document in your Form for Food Allergen Controls</vt:lpstr>
      <vt:lpstr>Step 5: Preventive Control Programs-  Sanitation Controls - Introduction</vt:lpstr>
      <vt:lpstr>Form for specifying your sanitation control procedures and the associated preventive control</vt:lpstr>
      <vt:lpstr>FORM 2-D SANITATION CONTROLS</vt:lpstr>
      <vt:lpstr>What to document in the Form for Sanitation control procedures</vt:lpstr>
      <vt:lpstr>Environmental Monitoring for Sanitation Control Verification</vt:lpstr>
      <vt:lpstr>Environmental Monitoring for Sanitation Control Verification Table</vt:lpstr>
      <vt:lpstr>Step 6: Preventive Control Programs:  Supply-Chain Controls - Introduction</vt:lpstr>
      <vt:lpstr>Form 2-I: FSPCA Form for Supply-chain-applied Preventive Controls Program</vt:lpstr>
      <vt:lpstr>What to document in the Form for Supply-Chain control procedures</vt:lpstr>
      <vt:lpstr>Step 7: Recall Plan</vt:lpstr>
      <vt:lpstr>References</vt:lpstr>
      <vt:lpstr>PowerPoint Presentation</vt:lpstr>
    </vt:vector>
  </TitlesOfParts>
  <Company>Sensis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Merced, Eva</cp:lastModifiedBy>
  <cp:revision>352</cp:revision>
  <dcterms:created xsi:type="dcterms:W3CDTF">2015-10-02T20:33:31Z</dcterms:created>
  <dcterms:modified xsi:type="dcterms:W3CDTF">2021-03-08T17:40:48Z</dcterms:modified>
</cp:coreProperties>
</file>