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38"/>
  </p:notesMasterIdLst>
  <p:sldIdLst>
    <p:sldId id="258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304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7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509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5917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  <p:pic>
        <p:nvPicPr>
          <p:cNvPr id="3" name="Picture 2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203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77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903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2293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9467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141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90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64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data.fda.gov/scripts/sda/sdnavigation.cfm?filter=&amp;sortColumn=1d&amp;sd=tainted_supplements_cder&amp;displayAll=tru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ood/GuidanceRegulation/GuidanceDocumentsRegulatoryInformation/DietarySupplements/default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docket.access.gpo.gov/2007/07-3039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164977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Dietary Supplements and Regulation Compliance </a:t>
            </a:r>
          </a:p>
          <a:p>
            <a:r>
              <a:rPr lang="en-US" dirty="0"/>
              <a:t>Jorge Lajara, M.S </a:t>
            </a:r>
          </a:p>
          <a:p>
            <a:r>
              <a:rPr lang="en-US" dirty="0"/>
              <a:t>Consumer Safety Officer</a:t>
            </a: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DEDB-2B77-4A4A-8D79-09EEE4CC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2DBF0-9329-4077-871C-A478127F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/>
              <a:t>Subpart A – General Provisions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Firms subject to the Dietary Supplement Regulation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Any foreign or domestic firm that is engaged in the manufacturing, packaging, labeling, or holding of dietary supplements.</a:t>
            </a:r>
          </a:p>
          <a:p>
            <a:pPr>
              <a:defRPr/>
            </a:pPr>
            <a:r>
              <a:rPr lang="en-US" dirty="0"/>
              <a:t>Includes dietary supplements manufactured by one firm that are packaged, labeled, and distributed by another firm</a:t>
            </a:r>
          </a:p>
          <a:p>
            <a:pPr>
              <a:defRPr/>
            </a:pPr>
            <a:r>
              <a:rPr lang="en-US" dirty="0"/>
              <a:t>Includes dietary supplements that are imported or offered for import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9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C22F-7D4D-4E51-8E69-75510D5E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929B-9E06-4323-BD74-BAFBC8D7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requirements pertaining to holding dietary supplements do not apply if you are holding those dietary supplements at a retail establishment for the sole purpose of direct retail sale to individual consumers. A retail establishment </a:t>
            </a:r>
            <a:r>
              <a:rPr lang="en-US" b="1" dirty="0"/>
              <a:t>does not include </a:t>
            </a:r>
            <a:r>
              <a:rPr lang="en-US" dirty="0"/>
              <a:t>a warehouse or other storage facility for a retailer or a warehouse or other storage facility that sells directly to individual consumers.</a:t>
            </a:r>
          </a:p>
        </p:txBody>
      </p:sp>
    </p:spTree>
    <p:extLst>
      <p:ext uri="{BB962C8B-B14F-4D97-AF65-F5344CB8AC3E}">
        <p14:creationId xmlns:p14="http://schemas.microsoft.com/office/powerpoint/2010/main" val="266921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764B-EF4D-45C1-8ACD-A7EFB629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D7B5-424D-4168-B73D-4D39A672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A firm needs only to comply with the dietary supplement CGMP requirements applicable to the type of operations related to the manufacturing, packaging, labeling, or holding of DS that they perform.</a:t>
            </a:r>
          </a:p>
          <a:p>
            <a:r>
              <a:rPr lang="en-US" altLang="en-US" dirty="0"/>
              <a:t>In cases where a distributor contracts with a manufacturer to manufacture a dietary supplement that </a:t>
            </a:r>
            <a:r>
              <a:rPr lang="en-US" altLang="en-US" b="1" i="1" dirty="0"/>
              <a:t>the distributor </a:t>
            </a:r>
            <a:r>
              <a:rPr lang="en-US" altLang="en-US" dirty="0"/>
              <a:t>then </a:t>
            </a:r>
            <a:r>
              <a:rPr lang="en-US" altLang="en-US" b="1" dirty="0"/>
              <a:t>distributes under its own label</a:t>
            </a:r>
            <a:r>
              <a:rPr lang="en-US" altLang="en-US" dirty="0"/>
              <a:t>, </a:t>
            </a:r>
            <a:r>
              <a:rPr lang="en-US" altLang="en-US" b="1" i="1" dirty="0"/>
              <a:t>the distributor </a:t>
            </a:r>
            <a:r>
              <a:rPr lang="en-US" altLang="en-US" b="1" dirty="0"/>
              <a:t>has an obligation to know what and how manufacturing activities are performed </a:t>
            </a:r>
            <a:r>
              <a:rPr lang="en-US" altLang="en-US" dirty="0"/>
              <a:t>so that the distributor can make decisions related to whether the packaged and labeled product conforms to its established specifications and whether to approve and release the product for distribution.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4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751C-BBB6-4701-99FD-1EF81CB5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947B-924F-46FC-920C-5D8C5075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3600" b="1" dirty="0"/>
              <a:t>Adulterated Food [FD&amp;C Act 402(g)(1)]</a:t>
            </a:r>
          </a:p>
          <a:p>
            <a:pPr marL="0" indent="0">
              <a:buFontTx/>
              <a:buNone/>
            </a:pPr>
            <a:r>
              <a:rPr lang="en-US" altLang="en-US" sz="3600" dirty="0"/>
              <a:t>A food is adulterated If it is a dietary supplement and it has been prepared, packed, or held under conditions that do not meet current good manufacturing practice regulations.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ECD1-F23F-4662-B6D5-E808C740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DB685-A00A-4FC7-8EFE-95771D860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dirty="0"/>
              <a:t>Under the Dietary Supplement Health and Education Act of 1994 (DSHEA), </a:t>
            </a:r>
            <a:r>
              <a:rPr lang="en-US" altLang="en-US" b="1" dirty="0"/>
              <a:t>the manufacturer </a:t>
            </a:r>
            <a:r>
              <a:rPr lang="en-US" altLang="en-US" dirty="0"/>
              <a:t>of a dietary supplement  is </a:t>
            </a:r>
            <a:r>
              <a:rPr lang="en-US" altLang="en-US" b="1" dirty="0"/>
              <a:t>responsible</a:t>
            </a:r>
            <a:r>
              <a:rPr lang="en-US" altLang="en-US" dirty="0"/>
              <a:t> for ensuring that it is safe </a:t>
            </a:r>
            <a:r>
              <a:rPr lang="en-US" altLang="en-US" b="1" dirty="0"/>
              <a:t>before</a:t>
            </a:r>
            <a:r>
              <a:rPr lang="en-US" altLang="en-US" dirty="0"/>
              <a:t> it is marketed in the US.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b="1" dirty="0"/>
              <a:t>Manufacturers</a:t>
            </a:r>
            <a:r>
              <a:rPr lang="en-US" altLang="en-US" dirty="0"/>
              <a:t> </a:t>
            </a:r>
            <a:r>
              <a:rPr lang="en-US" altLang="en-US" b="1" dirty="0"/>
              <a:t>must make sure </a:t>
            </a:r>
            <a:r>
              <a:rPr lang="en-US" altLang="en-US" dirty="0"/>
              <a:t>that </a:t>
            </a:r>
            <a:r>
              <a:rPr lang="en-US" altLang="en-US" b="1" dirty="0"/>
              <a:t>product label information</a:t>
            </a:r>
            <a:r>
              <a:rPr lang="en-US" altLang="en-US" dirty="0"/>
              <a:t> is </a:t>
            </a:r>
            <a:r>
              <a:rPr lang="en-US" altLang="en-US" b="1" dirty="0"/>
              <a:t>truthful</a:t>
            </a:r>
            <a:r>
              <a:rPr lang="en-US" altLang="en-US" dirty="0"/>
              <a:t> and </a:t>
            </a:r>
            <a:r>
              <a:rPr lang="en-US" altLang="en-US" b="1" dirty="0"/>
              <a:t>not misleading</a:t>
            </a:r>
            <a:r>
              <a:rPr lang="en-US" altLang="en-US" dirty="0"/>
              <a:t>.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FDA is responsible for taking action against any unsafe DS after they are marketed in the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6248-1836-46B1-BB4C-3074E8BE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1A5A-EE90-449C-829A-77FF011C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Section 402(f)(1) of the Act places the </a:t>
            </a:r>
            <a:r>
              <a:rPr lang="en-US" altLang="en-US" b="1" dirty="0"/>
              <a:t>burden on FDA</a:t>
            </a:r>
            <a:r>
              <a:rPr lang="en-US" altLang="en-US" dirty="0"/>
              <a:t> to prove that a dietary supplement presents a significant or unreasonable risk of illness or injury under the labeled conditions of use or that it contains a substance that may render it injurious to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6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7C2F-2052-4B21-8606-52B90512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5BA4-9CD2-44B6-8000-7B8712B7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dirty="0"/>
              <a:t>There are four [4] areas of concern:</a:t>
            </a:r>
          </a:p>
          <a:p>
            <a:pPr>
              <a:defRPr/>
            </a:pPr>
            <a:r>
              <a:rPr lang="en-US" sz="3600" dirty="0"/>
              <a:t>Contaminants [including drug ingredients]</a:t>
            </a:r>
          </a:p>
          <a:p>
            <a:pPr>
              <a:defRPr/>
            </a:pPr>
            <a:r>
              <a:rPr lang="en-US" sz="3600" dirty="0"/>
              <a:t>New Dietary Ingredients</a:t>
            </a:r>
          </a:p>
          <a:p>
            <a:pPr>
              <a:defRPr/>
            </a:pPr>
            <a:r>
              <a:rPr lang="en-US" sz="3600" dirty="0"/>
              <a:t>Conventional Food – Dietary Supplement</a:t>
            </a:r>
          </a:p>
          <a:p>
            <a:pPr>
              <a:defRPr/>
            </a:pPr>
            <a:r>
              <a:rPr lang="en-US" sz="3600" dirty="0"/>
              <a:t>Illegal Disease Claims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9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78F-F6B8-499D-970A-AFD1A9D4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13D0-D215-45CE-850A-7B001BF3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/>
              <a:t>Adulterated Food [Section 402(f)(1)]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A product is adulterated if it is a DS or contains a Dietary Ingredient [DI] that:</a:t>
            </a:r>
          </a:p>
          <a:p>
            <a:pPr>
              <a:buFontTx/>
              <a:buChar char="-"/>
              <a:defRPr/>
            </a:pPr>
            <a:r>
              <a:rPr lang="en-US" dirty="0"/>
              <a:t>Presents a significant or unreasonable risk of illness or injury under</a:t>
            </a:r>
          </a:p>
          <a:p>
            <a:pPr>
              <a:defRPr/>
            </a:pPr>
            <a:r>
              <a:rPr lang="en-US" dirty="0"/>
              <a:t>conditions of use recommended or suggested in the labeling </a:t>
            </a:r>
          </a:p>
          <a:p>
            <a:pPr>
              <a:defRPr/>
            </a:pPr>
            <a:r>
              <a:rPr lang="en-US" dirty="0"/>
              <a:t>If no conditions of use are suggested or recommended in the labeling, under ordinary conditions of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BDF4-5142-493A-81B6-7F44C142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0258-6394-4D6F-A32B-E97954F8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Adulterated Food [Section 402(f)(1)]</a:t>
            </a:r>
          </a:p>
          <a:p>
            <a:pPr>
              <a:buFontTx/>
              <a:buChar char="-"/>
              <a:defRPr/>
            </a:pPr>
            <a:r>
              <a:rPr lang="en-US" dirty="0"/>
              <a:t>It is a new dietary ingredient [DI] for which there is inadequate information to provide reasonable assurance that such ingredient does not present a significant or unreasonable risk of illness or injury.</a:t>
            </a:r>
          </a:p>
          <a:p>
            <a:pPr>
              <a:buFontTx/>
              <a:buChar char="-"/>
              <a:defRPr/>
            </a:pPr>
            <a:r>
              <a:rPr lang="en-US" dirty="0"/>
              <a:t>The Secretary declares that the product pose an imminent hazard to public health or safety.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DE51-4A52-4F30-8ECB-A1741E0F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46CE-D06D-4B84-B101-65061858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/>
              <a:t>FDA received numerous reports of serious adverse events [e.g. strokes, acute liver injury, kidney failure, pulmonary embolism, and death] which are associated with tainted products.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Laboratory analysis conducted by FDA have shown undeclared active pharmaceutical ingredients [API] in products marketed as DS.  They are intentionally added somewhere in the supply chain.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Categories include products for: weight loss, sexual performance, body building, pain, others.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en-US" altLang="en-US" dirty="0"/>
              <a:t>FD&amp;C Act 201(ff)</a:t>
            </a:r>
          </a:p>
          <a:p>
            <a:pPr marL="0" indent="0">
              <a:buFontTx/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product</a:t>
            </a:r>
            <a:r>
              <a:rPr lang="en-US" altLang="en-US" dirty="0"/>
              <a:t> [other than tobacco] intended </a:t>
            </a:r>
            <a:r>
              <a:rPr lang="en-US" altLang="en-US" b="1" dirty="0"/>
              <a:t>to</a:t>
            </a:r>
            <a:r>
              <a:rPr lang="en-US" altLang="en-US" dirty="0"/>
              <a:t> </a:t>
            </a:r>
            <a:r>
              <a:rPr lang="en-US" altLang="en-US" b="1" dirty="0"/>
              <a:t>supplement the diet</a:t>
            </a:r>
            <a:r>
              <a:rPr lang="en-US" altLang="en-US" dirty="0"/>
              <a:t> that bears or </a:t>
            </a:r>
            <a:r>
              <a:rPr lang="en-US" altLang="en-US" b="1" dirty="0"/>
              <a:t>contains one or more of the following dietary ingredients</a:t>
            </a:r>
            <a:r>
              <a:rPr lang="en-US" altLang="en-US" dirty="0"/>
              <a:t>:</a:t>
            </a:r>
          </a:p>
          <a:p>
            <a:endParaRPr lang="en-US" dirty="0">
              <a:solidFill>
                <a:srgbClr val="007DBA"/>
              </a:solidFill>
            </a:endParaRPr>
          </a:p>
          <a:p>
            <a:r>
              <a:rPr lang="en-US" altLang="en-US" dirty="0"/>
              <a:t>a vitamin, </a:t>
            </a:r>
          </a:p>
          <a:p>
            <a:r>
              <a:rPr lang="en-US" altLang="en-US" dirty="0"/>
              <a:t>a mineral, </a:t>
            </a:r>
          </a:p>
          <a:p>
            <a:r>
              <a:rPr lang="en-US" altLang="en-US" dirty="0"/>
              <a:t>a herb or other botanical, </a:t>
            </a:r>
          </a:p>
          <a:p>
            <a:r>
              <a:rPr lang="en-US" altLang="en-US" dirty="0"/>
              <a:t>an amino acid, </a:t>
            </a:r>
          </a:p>
          <a:p>
            <a:r>
              <a:rPr lang="en-US" altLang="en-US" dirty="0"/>
              <a:t>a dietary substance for use by man to supplement the diet by increasing the total daily intake; </a:t>
            </a:r>
          </a:p>
          <a:p>
            <a:r>
              <a:rPr lang="en-US" altLang="en-US" dirty="0"/>
              <a:t>or a concentrate, metabolite, constituent, extract, or combination of these ingredients</a:t>
            </a:r>
            <a:endParaRPr lang="en-US" dirty="0">
              <a:solidFill>
                <a:srgbClr val="007DBA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C9EF-5F03-48EF-BEF7-8141828C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D75D-17DA-4020-87BD-A78C969C1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Tainted Products Marketed as Dietary Supplements: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u="sng" dirty="0">
                <a:hlinkClick r:id="rId2"/>
              </a:rPr>
              <a:t>https://www.accessdata.fda.gov/scripts/sda/sdnavigation.cfm?filter=&amp;sortColumn=1d&amp;sd=tainted_supplements_cder&amp;displayAll=true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3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A7DE-0AEF-4F31-ACAD-9407DABF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F460C-EB2F-4D8A-8F33-467AD42A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/>
              <a:t>Adverse Event Reporting</a:t>
            </a:r>
          </a:p>
          <a:p>
            <a:pPr>
              <a:buFontTx/>
              <a:buChar char="-"/>
              <a:defRPr/>
            </a:pPr>
            <a:r>
              <a:rPr lang="en-US" sz="3600" dirty="0"/>
              <a:t>On December 22, 2006, the President signed into law the </a:t>
            </a:r>
            <a:r>
              <a:rPr lang="en-US" sz="3600" b="1" dirty="0"/>
              <a:t>Dietary Supplement and Nonprescription Drug Consumer Protection Act </a:t>
            </a:r>
            <a:r>
              <a:rPr lang="en-US" sz="3600" dirty="0"/>
              <a:t>[Pub. L. 109 - 462]</a:t>
            </a:r>
          </a:p>
          <a:p>
            <a:pPr>
              <a:buFontTx/>
              <a:buChar char="-"/>
              <a:defRPr/>
            </a:pPr>
            <a:r>
              <a:rPr lang="en-US" sz="3600" dirty="0"/>
              <a:t>The law has the following four major provisions: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8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D298-7A12-42FA-A8BF-F5B4F8C0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3298-F5AA-43E6-97D2-953E62209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4000" b="1" dirty="0"/>
              <a:t>Adverse Event Reporting [</a:t>
            </a:r>
            <a:r>
              <a:rPr lang="en-US" sz="4000" dirty="0"/>
              <a:t>Section 761 of the FD&amp;C Act (21 U.S.C. 379aa-1(a)(1))]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4000" dirty="0"/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r>
              <a:rPr lang="en-US" dirty="0"/>
              <a:t>Requires the collection of all adverse event reports by manufacturers, packers and distributors of DS;</a:t>
            </a:r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endParaRPr lang="en-US" dirty="0"/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r>
              <a:rPr lang="en-US" dirty="0"/>
              <a:t>Requires the reporting of serious adverse event reports to the FDA; </a:t>
            </a:r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endParaRPr lang="en-US" dirty="0"/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r>
              <a:rPr lang="en-US" dirty="0"/>
              <a:t>Requires firms to maintain records of reports of all adverse events and requires that FDA be allowed to inspect those records;</a:t>
            </a:r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endParaRPr lang="en-US" dirty="0"/>
          </a:p>
          <a:p>
            <a:pPr marL="514350" indent="-514350">
              <a:spcBef>
                <a:spcPts val="0"/>
              </a:spcBef>
              <a:buFontTx/>
              <a:buAutoNum type="arabicParenBoth"/>
              <a:defRPr/>
            </a:pPr>
            <a:r>
              <a:rPr lang="en-US" dirty="0"/>
              <a:t>Requires that DS labels bear information to facilitate the reporting of serious adverse events associated with the use of DS by consumers.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8200-8B1F-4140-BF13-E8729CA8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92C3C-50A0-44E1-9F04-76B9F79F8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4000" b="1" dirty="0"/>
              <a:t>New Dietary Ingredient under DSHEA:</a:t>
            </a:r>
          </a:p>
          <a:p>
            <a:pPr marL="0" indent="0">
              <a:buFontTx/>
              <a:buNone/>
            </a:pPr>
            <a:r>
              <a:rPr lang="en-US" altLang="en-US" sz="4000" dirty="0"/>
              <a:t>A dietary ingredient [DI] that was not marketed in the US before October 15, 1994.</a:t>
            </a:r>
          </a:p>
          <a:p>
            <a:pPr marL="0" indent="0">
              <a:buFontTx/>
              <a:buNone/>
            </a:pPr>
            <a:r>
              <a:rPr lang="en-US" altLang="en-US" sz="4000" dirty="0"/>
              <a:t>[FD&amp;C Act Section 413(d)]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2078-FBF2-49DD-A35B-AE4E367F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93323-20E2-4180-B292-DA32093A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New Dietary Ingredient under DSHEA: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Section 413(a) of the Act states that a </a:t>
            </a:r>
            <a:r>
              <a:rPr lang="en-US" sz="2800" b="1" dirty="0"/>
              <a:t>DS which contains a new DI shall be deemed adulterated </a:t>
            </a:r>
            <a:r>
              <a:rPr lang="en-US" sz="2800" dirty="0"/>
              <a:t>under section 402(f) of the Act </a:t>
            </a:r>
            <a:r>
              <a:rPr lang="en-US" sz="2800" b="1" dirty="0"/>
              <a:t>unless it meets one of the following requirements</a:t>
            </a:r>
            <a:r>
              <a:rPr lang="en-US" sz="2800" dirty="0"/>
              <a:t>:</a:t>
            </a:r>
          </a:p>
          <a:p>
            <a:pPr>
              <a:defRPr/>
            </a:pPr>
            <a:r>
              <a:rPr lang="en-US" sz="2800" dirty="0"/>
              <a:t>The DS contains only dietary ingredients which have been present in the food supply as an article used for food in a form in which the food has not been chemically altered; 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6628-8AC8-4265-9ACC-A83306E4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825C-05B1-4073-9BDB-F91ED3F7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b="1" dirty="0"/>
              <a:t>New Dietary Ingredient under DSHEA:</a:t>
            </a:r>
          </a:p>
          <a:p>
            <a:pPr marL="0" indent="0">
              <a:buNone/>
            </a:pPr>
            <a:endParaRPr lang="en-US" altLang="en-US" b="1" dirty="0"/>
          </a:p>
          <a:p>
            <a:r>
              <a:rPr lang="en-US" altLang="en-US" dirty="0"/>
              <a:t>There is a history of use or other evidence of safety establishing that the </a:t>
            </a:r>
            <a:r>
              <a:rPr lang="en-US" altLang="en-US" b="1" dirty="0"/>
              <a:t>dietary ingredient </a:t>
            </a:r>
            <a:r>
              <a:rPr lang="en-US" altLang="en-US" dirty="0"/>
              <a:t>when used under the conditions recommended or suggested in the labeling of the dietary supplement will reasonably be expected to be safe, and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    	at least 75 days before being introduced or delivered for introduction        	into interstate commerce, the manufacturer or distributor of the 	dietary ingredient or dietary supplement provides the Secretary [and 	</a:t>
            </a:r>
            <a:r>
              <a:rPr lang="en-US" altLang="en-US" b="1" dirty="0"/>
              <a:t>by delegation, FDA</a:t>
            </a:r>
            <a:r>
              <a:rPr lang="en-US" altLang="en-US" dirty="0"/>
              <a:t>] with information, including any citation to 	published articles, which is the basis on which the manufacturer or 	distributor has concluded that a dietary supplement containing such 	dietary ingredient will reasonably be expected to be safe.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46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7A86-CECF-480D-96CA-7F8DFF1C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793F-6F13-441B-8401-A4B039551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New Dietary Ingredient under DSHEA:</a:t>
            </a:r>
          </a:p>
          <a:p>
            <a:r>
              <a:rPr lang="en-US" altLang="en-US" dirty="0"/>
              <a:t>When a notification is required, it must be sent to FDA at least 75 days prior to marketing the product, in accordance with the requirements in 21 CFR 190.6.</a:t>
            </a:r>
          </a:p>
          <a:p>
            <a:r>
              <a:rPr lang="en-US" altLang="en-US" dirty="0"/>
              <a:t>Failing to submit a new DI notification to FDA, when required, may cause the DS containing the new DI to be adulterated within the meaning of section 402(f) of the 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28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E950-5C3D-4840-8804-779531BB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3395E-C6F4-4512-9972-77A7F4D8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dietary supplement is not required to have a “</a:t>
            </a:r>
            <a:r>
              <a:rPr lang="en-US" b="1" dirty="0"/>
              <a:t>Supplement Facts</a:t>
            </a:r>
            <a:r>
              <a:rPr lang="en-US" dirty="0"/>
              <a:t>” label if it is:</a:t>
            </a:r>
          </a:p>
          <a:p>
            <a:pPr marL="514350" indent="-514350">
              <a:buAutoNum type="alphaLcParenR"/>
            </a:pPr>
            <a:r>
              <a:rPr lang="en-US" dirty="0"/>
              <a:t>Offered for sale by a small business that has not more than $50,000 gross sales per year from food sales or no more than $500,000 from total sales in accordance with 21 CFR 101.36(h)(1).</a:t>
            </a:r>
          </a:p>
          <a:p>
            <a:pPr marL="514350" indent="-514350">
              <a:buAutoNum type="alphaLcParenR"/>
            </a:pPr>
            <a:r>
              <a:rPr lang="en-US" dirty="0"/>
              <a:t>A low-volume product (i.e., less than 100,000 units sold annually) sold by a firm with less than 100 full-time equivalent employees in accordance with 21 CFR 101.36(h)(2) and </a:t>
            </a:r>
            <a:r>
              <a:rPr lang="en-US" u="sng" dirty="0"/>
              <a:t>for which a claim for exemption has been filed annually with CFSAN Office of Nutrition and Food Labeling [ONFL].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1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2F4F-EB07-462E-ACF8-8FA2C3AC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BD4A-17D2-43F5-8015-FF70B71D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c) Shipped in bulk form, not distributed to consumers in such form, and used in the manufacture of other dietary supplements in accordance with 21 CFR 101.36(h)(3).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exceptions for small businesses and low-volume products are available only to products whose labels bear no claims or other nutrition information. [21 CFR 101.9(j)(1)(</a:t>
            </a:r>
            <a:r>
              <a:rPr lang="en-US" dirty="0" err="1"/>
              <a:t>i</a:t>
            </a:r>
            <a:r>
              <a:rPr lang="en-US" dirty="0"/>
              <a:t>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8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7146-058C-4067-9A13-3118E43A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A477-6279-466A-AD64-22B5A496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Areas of Emphasis during Label/Labeling Reviews:</a:t>
            </a:r>
          </a:p>
          <a:p>
            <a:pPr marL="0" indent="0">
              <a:buNone/>
            </a:pPr>
            <a:r>
              <a:rPr lang="en-US" sz="2800" dirty="0"/>
              <a:t>1) Products or ingredients promoted in the products that claim to diagnose, mitigate, treat, cure, or prevent a disease. [Sections 301(d), 505(a), and 502 (f)(1) of the FD&amp;C Act]</a:t>
            </a:r>
          </a:p>
          <a:p>
            <a:pPr marL="0" indent="0">
              <a:buNone/>
            </a:pPr>
            <a:r>
              <a:rPr lang="en-US" sz="2800" dirty="0"/>
              <a:t>2) Products that contain a new dietary ingredient [NDI] without the required NDI notification submission. [Section 413 of the FD&amp;C Act]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2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B13C-30FD-49B5-B788-4251184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22AC-C755-40B3-A7B5-D6C45C354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must be a pill, tablet, capsule or liquid, </a:t>
            </a:r>
          </a:p>
          <a:p>
            <a:r>
              <a:rPr lang="en-US" altLang="en-US" dirty="0"/>
              <a:t>Has to be swallowed,</a:t>
            </a:r>
          </a:p>
          <a:p>
            <a:r>
              <a:rPr lang="en-US" altLang="en-US" dirty="0"/>
              <a:t>It is not a conventional food or sole item of a meal or diet,</a:t>
            </a:r>
          </a:p>
          <a:p>
            <a:r>
              <a:rPr lang="en-US" altLang="en-US" dirty="0"/>
              <a:t>It is labeled as a dietary supplement, </a:t>
            </a:r>
          </a:p>
          <a:p>
            <a:r>
              <a:rPr lang="en-US" altLang="en-US" dirty="0"/>
              <a:t>A dietary supplement is considered a food [FD&amp;C Act 201(ff)(3)(B)(ii)]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51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02FB-5532-45E1-AD0B-0F8BD285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5CFB1-0BC5-4F54-ACE9-6A6A71C67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3) Products that bear authorized health claims or nutrient content claims that do not qualify for making the claims.</a:t>
            </a:r>
          </a:p>
          <a:p>
            <a:pPr marL="0" indent="0">
              <a:buNone/>
            </a:pPr>
            <a:r>
              <a:rPr lang="en-US" dirty="0"/>
              <a:t>4) Products suspected of containing prohibited cattle [bovine] materials, including failure to maintain adequate records to support materials are free from BSE.</a:t>
            </a:r>
          </a:p>
          <a:p>
            <a:pPr marL="0" indent="0">
              <a:buNone/>
            </a:pPr>
            <a:r>
              <a:rPr lang="en-US" dirty="0"/>
              <a:t>5) Products that are labeled to contain or declare a source of ephedrine alkaloids.</a:t>
            </a:r>
          </a:p>
        </p:txBody>
      </p:sp>
    </p:spTree>
    <p:extLst>
      <p:ext uri="{BB962C8B-B14F-4D97-AF65-F5344CB8AC3E}">
        <p14:creationId xmlns:p14="http://schemas.microsoft.com/office/powerpoint/2010/main" val="2549395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21A8-546B-445A-9E0A-66CB33CE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2D38-4465-47F0-A223-1D9080D3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6) Products that are marketed as dietary supplements but fail to bear a statement of identity on the principal display panel [e.g., dietary supplement, herbal supplement] or “Supplement Facts” on the label’s information panel and the product is not covered by an exemption.</a:t>
            </a:r>
          </a:p>
          <a:p>
            <a:pPr marL="0" indent="0">
              <a:buNone/>
            </a:pPr>
            <a:r>
              <a:rPr lang="en-US" dirty="0"/>
              <a:t>7) Products that fail to disclose a major food allergen.</a:t>
            </a:r>
          </a:p>
        </p:txBody>
      </p:sp>
    </p:spTree>
    <p:extLst>
      <p:ext uri="{BB962C8B-B14F-4D97-AF65-F5344CB8AC3E}">
        <p14:creationId xmlns:p14="http://schemas.microsoft.com/office/powerpoint/2010/main" val="42797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143C-F14C-4937-AE5D-9A73E767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00A0-DF57-4F30-836D-1BDA114F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8) Products that declare “Siberian Ginseng” [Section 403u of the FD&amp;C Act].  Only labeling or advertising for herbs or herbal ingredients classified within the genus Panax may include the term “ginseng”.</a:t>
            </a:r>
          </a:p>
          <a:p>
            <a:pPr marL="0" indent="0">
              <a:buNone/>
            </a:pPr>
            <a:r>
              <a:rPr lang="en-US" dirty="0"/>
              <a:t>9) Products that fail to bear other mandatory label information[e.g., ingredient statement, domestic address or phone number for serious adverse event reporting, net quantity of contents, name and place of business of the manufacturer, packer or distributor].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3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C994-F9CD-453C-AC72-604BE67F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FCAB-66AA-4FB8-83A2-98B5F39E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10) Products that fail to bear “Supplement Facts” label or with significant format deviations [21 CFR 101.36].</a:t>
            </a:r>
          </a:p>
          <a:p>
            <a:pPr marL="0" indent="0">
              <a:buNone/>
            </a:pPr>
            <a:r>
              <a:rPr lang="en-US" dirty="0"/>
              <a:t>11) Products in solid dosage form with added iron or iron slats that are claimed in the supplement facts label but fail to bear the required warning statement [21 CFR 101.17(e)(1)].</a:t>
            </a:r>
          </a:p>
        </p:txBody>
      </p:sp>
    </p:spTree>
    <p:extLst>
      <p:ext uri="{BB962C8B-B14F-4D97-AF65-F5344CB8AC3E}">
        <p14:creationId xmlns:p14="http://schemas.microsoft.com/office/powerpoint/2010/main" val="1857422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D65-6687-44A1-8813-4DAA33E3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E29B-9CDA-4DCF-8008-711A9D56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 for Information on DS Guidance Documents &amp; Regulatory Information: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https://www.fda.gov/Food/GuidanceRegulation/GuidanceDocumentsRegulatoryInformation/DietarySupplements/default.htm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966B-7493-462E-9671-42FAD94A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FBCA-BF23-47A9-B274-B1FC336E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	</a:t>
            </a:r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30466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7B91-F296-4468-B113-764D067A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2A49-0F39-44B8-A7DD-97E0A894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altLang="en-US" dirty="0"/>
              <a:t>The 1994 Dietary Supplement Health and Education Act [DSHEA] provides that dietary supplements are to be identified as </a:t>
            </a:r>
            <a:r>
              <a:rPr lang="en-US" altLang="en-US" u="sng" dirty="0"/>
              <a:t>dietary supplements.</a:t>
            </a:r>
            <a:r>
              <a:rPr lang="en-US" altLang="en-US" dirty="0"/>
              <a:t> 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It established a framework for regulating the safety of dietary supplements.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The FDA has the authority under section 402(g)(2) of the FD&amp;C Act to promulgate current good manufacturing practice [CGMP] regulations for the dietary supplement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15CC-459B-4E74-AF36-955CAC34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39938-6478-4D1F-907C-E9F9A7F08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FDA proposed CGMP regulations in the March 13, 2003 Federal Register (68 FR 12157)</a:t>
            </a:r>
          </a:p>
          <a:p>
            <a:endParaRPr lang="en-US" altLang="en-US" dirty="0"/>
          </a:p>
          <a:p>
            <a:r>
              <a:rPr lang="en-US" altLang="en-US" dirty="0"/>
              <a:t>Final CGMPs (</a:t>
            </a:r>
            <a:r>
              <a:rPr lang="en-US" altLang="en-US" dirty="0">
                <a:hlinkClick r:id="rId2"/>
              </a:rPr>
              <a:t>http://edocket.access.gpo.gov/2007/07-3039.htm</a:t>
            </a:r>
            <a:r>
              <a:rPr lang="en-US" altLang="en-US" dirty="0"/>
              <a:t>) for dietary supplement were published on June 25, 2007 (72 FR 34751)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2AE6-05FE-4462-A843-B597A0C0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FD1C-4E7D-457F-BCAD-19A10982C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/>
              <a:t>A firm that manufactures, packages, labels, or holds </a:t>
            </a:r>
            <a:r>
              <a:rPr lang="en-US" altLang="en-US" sz="4000" b="1" dirty="0"/>
              <a:t>dietary ingredients [DI] </a:t>
            </a:r>
            <a:r>
              <a:rPr lang="en-US" altLang="en-US" sz="4000" dirty="0"/>
              <a:t>is</a:t>
            </a:r>
            <a:r>
              <a:rPr lang="en-US" altLang="en-US" sz="4000" b="1" dirty="0"/>
              <a:t> </a:t>
            </a:r>
            <a:r>
              <a:rPr lang="en-US" altLang="en-US" sz="4000" dirty="0"/>
              <a:t>not subject to the DS regulation.  It is subject to food GMP [21 CFR Part 117]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3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DD49-A69E-43B9-89F7-8BF44467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4CFD-C980-4CEE-84FD-3A82CD65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altLang="en-US" b="1" dirty="0"/>
              <a:t>21 CFR Part 111 – CGMP IN MANUFACTURING, PACKAGING, LABELING, OR HOLDING OPERATIONS FOR DIETARY SUPPLEMENTS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Subpart A – General Provisions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Subpart B – Personnel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Subpart C – Physical Plant and Grounds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Subpart D – Equipment and Utensils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Subpart E – Requirement to Establish a Production and Process Control System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Subpart F – Requirements for Quality Control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0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4E62-52D6-490F-9CE5-48C9ACEB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2138-4367-4067-9C0F-0B5A2D7BA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Subpart G – </a:t>
            </a:r>
            <a:r>
              <a:rPr lang="en-US" dirty="0"/>
              <a:t>Requirements for Components, Packaging, and Labels and for Product Received for Packaging or Labeling as a Dietary Supplement</a:t>
            </a:r>
            <a:endParaRPr lang="en-US" altLang="en-US" dirty="0"/>
          </a:p>
          <a:p>
            <a:r>
              <a:rPr lang="en-US" altLang="en-US" dirty="0"/>
              <a:t>Subpart H – Requirements for the Master Manufacturing Record</a:t>
            </a:r>
          </a:p>
          <a:p>
            <a:r>
              <a:rPr lang="en-US" altLang="en-US" dirty="0"/>
              <a:t>Subpart I – Requirements for the Batch Production Record</a:t>
            </a:r>
          </a:p>
          <a:p>
            <a:r>
              <a:rPr lang="en-US" altLang="en-US" dirty="0"/>
              <a:t>Subpart J – Requirements for Laboratory Operations</a:t>
            </a:r>
          </a:p>
          <a:p>
            <a:r>
              <a:rPr lang="en-US" altLang="en-US" dirty="0"/>
              <a:t>Subpart K – Requirements for the Manufacturing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0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99E5-36DF-49CB-BC6D-B99D659C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Dietary Supplements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3C86-879E-4CAE-8EE0-84C5FC7D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Subpart L –  Requirements for Packaging and Labeling  Operations</a:t>
            </a:r>
          </a:p>
          <a:p>
            <a:r>
              <a:rPr lang="en-US" altLang="en-US" dirty="0"/>
              <a:t>Subpart M – Holding and Distributing </a:t>
            </a:r>
          </a:p>
          <a:p>
            <a:r>
              <a:rPr lang="en-US" altLang="en-US" dirty="0"/>
              <a:t>Subpart N – Returned Dietary 				       Supplements </a:t>
            </a:r>
          </a:p>
          <a:p>
            <a:r>
              <a:rPr lang="en-US" altLang="en-US" dirty="0"/>
              <a:t>Subpart O – Product Complaints</a:t>
            </a:r>
          </a:p>
          <a:p>
            <a:r>
              <a:rPr lang="en-US" altLang="en-US" dirty="0"/>
              <a:t>Subpart P – Records and Record Keeping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742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2FFBF996-2CE9-42B0-A404-4F5923ADED80}" vid="{C3046FCF-1ACA-461C-B9DF-3D0C5EA849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13109</TotalTime>
  <Words>2038</Words>
  <Application>Microsoft Office PowerPoint</Application>
  <PresentationFormat>On-screen Show (4:3)</PresentationFormat>
  <Paragraphs>165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Helvetica</vt:lpstr>
      <vt:lpstr>Theme2</vt:lpstr>
      <vt:lpstr>PowerPoint Presentation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Dietary Supplements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Lajara, Jorge L</cp:lastModifiedBy>
  <cp:revision>48</cp:revision>
  <dcterms:created xsi:type="dcterms:W3CDTF">2015-10-02T20:33:31Z</dcterms:created>
  <dcterms:modified xsi:type="dcterms:W3CDTF">2021-03-07T15:35:02Z</dcterms:modified>
</cp:coreProperties>
</file>