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4" r:id="rId1"/>
  </p:sldMasterIdLst>
  <p:notesMasterIdLst>
    <p:notesMasterId r:id="rId45"/>
  </p:notesMasterIdLst>
  <p:sldIdLst>
    <p:sldId id="258" r:id="rId2"/>
    <p:sldId id="261" r:id="rId3"/>
    <p:sldId id="265" r:id="rId4"/>
    <p:sldId id="273" r:id="rId5"/>
    <p:sldId id="275" r:id="rId6"/>
    <p:sldId id="277" r:id="rId7"/>
    <p:sldId id="274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92" r:id="rId18"/>
    <p:sldId id="289" r:id="rId19"/>
    <p:sldId id="288" r:id="rId20"/>
    <p:sldId id="291" r:id="rId21"/>
    <p:sldId id="290" r:id="rId22"/>
    <p:sldId id="293" r:id="rId23"/>
    <p:sldId id="294" r:id="rId24"/>
    <p:sldId id="295" r:id="rId25"/>
    <p:sldId id="296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297" r:id="rId34"/>
    <p:sldId id="305" r:id="rId35"/>
    <p:sldId id="266" r:id="rId36"/>
    <p:sldId id="307" r:id="rId37"/>
    <p:sldId id="308" r:id="rId38"/>
    <p:sldId id="309" r:id="rId39"/>
    <p:sldId id="310" r:id="rId40"/>
    <p:sldId id="263" r:id="rId41"/>
    <p:sldId id="311" r:id="rId42"/>
    <p:sldId id="312" r:id="rId43"/>
    <p:sldId id="270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4F1F9-670B-4BD8-A79A-22FF1A005646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88F4B-C8AB-4DED-82A3-6F6C06D43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50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2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4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61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99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28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60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45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17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97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40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32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22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03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232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64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81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58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794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03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718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748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80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151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56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252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828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569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005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290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418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832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23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05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330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918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859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370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58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13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24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87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42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36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73606" y="6355260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3/8/2021</a:t>
            </a:fld>
            <a:endParaRPr lang="en-US" dirty="0"/>
          </a:p>
        </p:txBody>
      </p:sp>
      <p:pic>
        <p:nvPicPr>
          <p:cNvPr id="8" name="Picture 7" descr="FDA_B&amp;W_Primary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47" y="261425"/>
            <a:ext cx="2703422" cy="563312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7" name="Picture 6" descr="FDA_B&amp;W_Primary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47" y="261425"/>
            <a:ext cx="2703422" cy="56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72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55241" y="6356350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3/8/2021</a:t>
            </a:fld>
            <a:endParaRPr lang="en-US"/>
          </a:p>
        </p:txBody>
      </p:sp>
      <p:pic>
        <p:nvPicPr>
          <p:cNvPr id="7" name="Picture 6" descr="FDA_FullColor_Mono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1470" y="5291167"/>
            <a:ext cx="620543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161972" y="1451193"/>
            <a:ext cx="2895600" cy="365125"/>
          </a:xfrm>
        </p:spPr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117044" y="6376216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1470" y="5291167"/>
            <a:ext cx="620543" cy="74308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5400000">
            <a:off x="117044" y="6376216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75093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0650" y="6354123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9" name="Picture 8" descr="FDA_FullColor_Mono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8888" y="5307876"/>
            <a:ext cx="620543" cy="743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8" name="Picture 7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8888" y="5307876"/>
            <a:ext cx="620543" cy="74308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59173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DA_B&amp;W_Primary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236" y="2648601"/>
            <a:ext cx="4198518" cy="874845"/>
          </a:xfrm>
          <a:prstGeom prst="rect">
            <a:avLst/>
          </a:prstGeom>
        </p:spPr>
      </p:pic>
      <p:pic>
        <p:nvPicPr>
          <p:cNvPr id="3" name="Picture 2" descr="FDA_B&amp;W_Primary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236" y="2648601"/>
            <a:ext cx="4198518" cy="87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5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49" y="1023679"/>
            <a:ext cx="8509103" cy="92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2009775"/>
            <a:ext cx="8509103" cy="42860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76650" y="6375400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fld id="{A349544A-F1CD-3844-BFB3-6D230A0137DD}" type="datetimeFigureOut">
              <a:rPr lang="en-US" smtClean="0"/>
              <a:pPr/>
              <a:t>3/8/2021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650" y="6384925"/>
            <a:ext cx="2895600" cy="365125"/>
          </a:xfrm>
        </p:spPr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7" name="Picture 6" descr="FDA_FullColor_Mono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8" name="Picture 7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62038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762375" y="6334125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47720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9834" y="6349336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3/8/2021</a:t>
            </a:fld>
            <a:endParaRPr lang="en-US"/>
          </a:p>
        </p:txBody>
      </p:sp>
      <p:pic>
        <p:nvPicPr>
          <p:cNvPr id="7" name="Picture 6" descr="FDA_FullColor_Mono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69796"/>
            <a:ext cx="620543" cy="74308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9" name="Picture 8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69796"/>
            <a:ext cx="620543" cy="74308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90354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14307" y="6380336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3/8/2021</a:t>
            </a:fld>
            <a:endParaRPr lang="en-US"/>
          </a:p>
        </p:txBody>
      </p:sp>
      <p:pic>
        <p:nvPicPr>
          <p:cNvPr id="8" name="Picture 7" descr="FDA_FullColor_Mono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229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886200" y="6384925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3/8/2021</a:t>
            </a:fld>
            <a:endParaRPr lang="en-US" dirty="0"/>
          </a:p>
        </p:txBody>
      </p:sp>
      <p:pic>
        <p:nvPicPr>
          <p:cNvPr id="10" name="Picture 9" descr="FDA_FullColor_Mono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12" name="Picture 11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9467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96185" y="6391749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3/8/2021</a:t>
            </a:fld>
            <a:endParaRPr lang="en-US"/>
          </a:p>
        </p:txBody>
      </p:sp>
      <p:pic>
        <p:nvPicPr>
          <p:cNvPr id="6" name="Picture 5" descr="FDA_FullColor_Mono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8" name="Picture 7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21417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65513" y="6349337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3/8/2021</a:t>
            </a:fld>
            <a:endParaRPr lang="en-US"/>
          </a:p>
        </p:txBody>
      </p:sp>
      <p:pic>
        <p:nvPicPr>
          <p:cNvPr id="8" name="Picture 7" descr="FDA_FullColor_Mono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6901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19014" y="6384925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3/8/2021</a:t>
            </a:fld>
            <a:endParaRPr lang="en-US"/>
          </a:p>
        </p:txBody>
      </p:sp>
      <p:pic>
        <p:nvPicPr>
          <p:cNvPr id="8" name="Picture 7" descr="FDA_FullColor_Mono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16410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9544A-F1CD-3844-BFB3-6D230A0137DD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1F5F-C8AF-484B-B19A-A0CBCE8C7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5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essdata.fda.gov/scripts/cdrh/cfdocs/cfcfr/CFRSearch.cfm?CFRPart=117&amp;showFR=1&amp;subpartNode=21:2.0.1.1.16.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518" y="1473694"/>
            <a:ext cx="8273988" cy="4456589"/>
          </a:xfrm>
        </p:spPr>
        <p:txBody>
          <a:bodyPr>
            <a:normAutofit fontScale="92500" lnSpcReduction="10000"/>
          </a:bodyPr>
          <a:lstStyle/>
          <a:p>
            <a:endParaRPr lang="en-US" b="1" i="1" dirty="0"/>
          </a:p>
          <a:p>
            <a:endParaRPr lang="en-US" b="1" i="1" dirty="0"/>
          </a:p>
          <a:p>
            <a:r>
              <a:rPr lang="en-US" sz="3500" b="1" i="1" dirty="0">
                <a:solidFill>
                  <a:schemeClr val="tx1"/>
                </a:solidFill>
              </a:rPr>
              <a:t>Modernized Current Good Manufacturing Practices, 21 CFR Part 117 Subpart B </a:t>
            </a:r>
          </a:p>
          <a:p>
            <a:endParaRPr lang="en-US" b="1" i="1" dirty="0">
              <a:solidFill>
                <a:schemeClr val="tx1"/>
              </a:solidFill>
            </a:endParaRPr>
          </a:p>
          <a:p>
            <a:endParaRPr lang="en-US" b="1" i="1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                                                                                                                  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                                                                                                  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                   </a:t>
            </a:r>
            <a:r>
              <a:rPr lang="en-US" sz="1800" dirty="0">
                <a:solidFill>
                  <a:schemeClr val="tx1"/>
                </a:solidFill>
              </a:rPr>
              <a:t>Beira Montalvo and Pearl Lopina </a:t>
            </a:r>
            <a:endParaRPr lang="en-US" sz="18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chemeClr val="tx1"/>
                </a:solidFill>
                <a:cs typeface="Times New Roman" panose="02020603050405020304" pitchFamily="18" charset="0"/>
              </a:rPr>
              <a:t>                                                                                   </a:t>
            </a:r>
            <a:r>
              <a:rPr lang="en-US" sz="1800" dirty="0">
                <a:solidFill>
                  <a:schemeClr val="tx1"/>
                </a:solidFill>
              </a:rPr>
              <a:t>FDA Compliance Officers</a:t>
            </a:r>
          </a:p>
          <a:p>
            <a:r>
              <a:rPr lang="en-US" sz="1800" dirty="0">
                <a:solidFill>
                  <a:schemeClr val="tx1"/>
                </a:solidFill>
              </a:rPr>
              <a:t>                                                                   March 11, 2021</a:t>
            </a:r>
          </a:p>
          <a:p>
            <a:endParaRPr lang="en-US" sz="1200" b="1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773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8C852-EEF7-4DB1-B0AD-050F4DD43089}"/>
              </a:ext>
            </a:extLst>
          </p:cNvPr>
          <p:cNvPicPr/>
          <p:nvPr/>
        </p:nvPicPr>
        <p:blipFill rotWithShape="1">
          <a:blip r:embed="rId3"/>
          <a:srcRect l="686" t="1656" r="119" b="1730"/>
          <a:stretch/>
        </p:blipFill>
        <p:spPr bwMode="auto">
          <a:xfrm>
            <a:off x="1211802" y="1296140"/>
            <a:ext cx="6795856" cy="39328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35023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0DCAF5-AAA3-4B41-A742-ED0A6CDFB13E}"/>
              </a:ext>
            </a:extLst>
          </p:cNvPr>
          <p:cNvPicPr/>
          <p:nvPr/>
        </p:nvPicPr>
        <p:blipFill rotWithShape="1">
          <a:blip r:embed="rId3"/>
          <a:srcRect l="980" t="2614" r="1421" b="2870"/>
          <a:stretch/>
        </p:blipFill>
        <p:spPr bwMode="auto">
          <a:xfrm>
            <a:off x="1198485" y="1127464"/>
            <a:ext cx="6968971" cy="39416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051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5B47D-990D-4B83-956F-83AE58DA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0" y="621437"/>
            <a:ext cx="7368467" cy="887767"/>
          </a:xfrm>
        </p:spPr>
        <p:txBody>
          <a:bodyPr>
            <a:normAutofit/>
          </a:bodyPr>
          <a:lstStyle/>
          <a:p>
            <a:r>
              <a:rPr lang="en-US" sz="4000" b="1" dirty="0"/>
              <a:t>Sanitary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82D44-7311-46BB-8013-286B625F9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722268"/>
            <a:ext cx="8509103" cy="468740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Buildings and fixtures must be maintained in clean and sanitary condition and kept in good repair</a:t>
            </a:r>
          </a:p>
          <a:p>
            <a:r>
              <a:rPr lang="en-US" sz="2400" dirty="0"/>
              <a:t>Cleaning and sanitizing compounds must be safe and adequate, and this must be verified (purchased under letter of guarantee, or Safety Data Sheets (SDS) on file and reviewed)</a:t>
            </a:r>
          </a:p>
          <a:p>
            <a:r>
              <a:rPr lang="en-US" sz="2400" dirty="0"/>
              <a:t>Cleaning compounds must be identified and stored separately</a:t>
            </a:r>
          </a:p>
          <a:p>
            <a:r>
              <a:rPr lang="en-US" sz="2400" dirty="0"/>
              <a:t>Pest control is required</a:t>
            </a:r>
          </a:p>
          <a:p>
            <a:r>
              <a:rPr lang="en-US" sz="2400" dirty="0"/>
              <a:t>Food contact and non-food contact surfaces must be sanitized as regularly as necessary to maintain clean and sanitary operations</a:t>
            </a:r>
          </a:p>
          <a:p>
            <a:r>
              <a:rPr lang="en-US" sz="2400" dirty="0"/>
              <a:t>Cleaned and sanitized equipment and utensils must be protected from contamination</a:t>
            </a:r>
          </a:p>
        </p:txBody>
      </p:sp>
    </p:spTree>
    <p:extLst>
      <p:ext uri="{BB962C8B-B14F-4D97-AF65-F5344CB8AC3E}">
        <p14:creationId xmlns:p14="http://schemas.microsoft.com/office/powerpoint/2010/main" val="2963635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899EB9-DB77-4605-8EBA-F3EA09A043DD}"/>
              </a:ext>
            </a:extLst>
          </p:cNvPr>
          <p:cNvPicPr/>
          <p:nvPr/>
        </p:nvPicPr>
        <p:blipFill rotWithShape="1">
          <a:blip r:embed="rId3"/>
          <a:srcRect l="195" t="1376" r="913" b="1060"/>
          <a:stretch/>
        </p:blipFill>
        <p:spPr bwMode="auto">
          <a:xfrm>
            <a:off x="1047565" y="1296140"/>
            <a:ext cx="7119891" cy="40304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0842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BCF8E9-B764-41B2-BFD9-B4A188A00899}"/>
              </a:ext>
            </a:extLst>
          </p:cNvPr>
          <p:cNvPicPr/>
          <p:nvPr/>
        </p:nvPicPr>
        <p:blipFill rotWithShape="1">
          <a:blip r:embed="rId3"/>
          <a:srcRect l="882" t="2248" r="1101" b="2271"/>
          <a:stretch/>
        </p:blipFill>
        <p:spPr bwMode="auto">
          <a:xfrm>
            <a:off x="1136341" y="1296140"/>
            <a:ext cx="7075503" cy="3932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45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5B47D-990D-4B83-956F-83AE58DA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648070"/>
            <a:ext cx="7554898" cy="887768"/>
          </a:xfrm>
        </p:spPr>
        <p:txBody>
          <a:bodyPr>
            <a:normAutofit/>
          </a:bodyPr>
          <a:lstStyle/>
          <a:p>
            <a:r>
              <a:rPr lang="en-US" sz="4000" b="1" dirty="0"/>
              <a:t>Sanitary Facilities And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82D44-7311-46BB-8013-286B625F9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624614"/>
            <a:ext cx="8509103" cy="4785063"/>
          </a:xfrm>
        </p:spPr>
        <p:txBody>
          <a:bodyPr>
            <a:noAutofit/>
          </a:bodyPr>
          <a:lstStyle/>
          <a:p>
            <a:r>
              <a:rPr lang="en-US" sz="2400" dirty="0"/>
              <a:t>Adequate water supply (enough water, and from a good source)</a:t>
            </a:r>
          </a:p>
          <a:p>
            <a:r>
              <a:rPr lang="en-US" sz="2400" dirty="0"/>
              <a:t>Plumbing must provide enough drainage </a:t>
            </a:r>
          </a:p>
          <a:p>
            <a:r>
              <a:rPr lang="en-US" sz="2400" dirty="0"/>
              <a:t>Backflow preventers (must have records of backflow prevention testing)</a:t>
            </a:r>
          </a:p>
          <a:p>
            <a:r>
              <a:rPr lang="en-US" sz="2400" dirty="0"/>
              <a:t>Adequate sewage disposal</a:t>
            </a:r>
          </a:p>
          <a:p>
            <a:r>
              <a:rPr lang="en-US" sz="2400" dirty="0"/>
              <a:t>Clean toilet facilities, and enough for the number of employees</a:t>
            </a:r>
          </a:p>
          <a:p>
            <a:r>
              <a:rPr lang="en-US" sz="2400" dirty="0"/>
              <a:t>Hand-washing sinks must have hot and cold running water, soap and paper towels</a:t>
            </a:r>
          </a:p>
          <a:p>
            <a:r>
              <a:rPr lang="en-US" sz="2400" dirty="0"/>
              <a:t>Rubbish mush be disposed of properly so as not to attract pest or contaminate production</a:t>
            </a:r>
          </a:p>
        </p:txBody>
      </p:sp>
    </p:spTree>
    <p:extLst>
      <p:ext uri="{BB962C8B-B14F-4D97-AF65-F5344CB8AC3E}">
        <p14:creationId xmlns:p14="http://schemas.microsoft.com/office/powerpoint/2010/main" val="365639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6CDD6-A9A0-4080-AD10-CD7D60C0208F}"/>
              </a:ext>
            </a:extLst>
          </p:cNvPr>
          <p:cNvPicPr/>
          <p:nvPr/>
        </p:nvPicPr>
        <p:blipFill rotWithShape="1">
          <a:blip r:embed="rId3"/>
          <a:srcRect l="587" t="913" r="822" b="1424"/>
          <a:stretch/>
        </p:blipFill>
        <p:spPr bwMode="auto">
          <a:xfrm>
            <a:off x="1038687" y="1233996"/>
            <a:ext cx="7173157" cy="40926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7276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289E4-2ABC-48B3-91A9-8D3F3B569C84}"/>
              </a:ext>
            </a:extLst>
          </p:cNvPr>
          <p:cNvPicPr/>
          <p:nvPr/>
        </p:nvPicPr>
        <p:blipFill rotWithShape="1">
          <a:blip r:embed="rId3"/>
          <a:srcRect l="783" t="1884" r="826" b="1999"/>
          <a:stretch/>
        </p:blipFill>
        <p:spPr bwMode="auto">
          <a:xfrm>
            <a:off x="1038688" y="1296140"/>
            <a:ext cx="7173156" cy="40304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6717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BCE02-B304-4EED-A5DD-650B6B20B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666" y="612559"/>
            <a:ext cx="7102136" cy="710214"/>
          </a:xfrm>
        </p:spPr>
        <p:txBody>
          <a:bodyPr>
            <a:noAutofit/>
          </a:bodyPr>
          <a:lstStyle/>
          <a:p>
            <a:r>
              <a:rPr lang="en-US" sz="4000" b="1" dirty="0"/>
              <a:t>Equipment And Utensils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9763D-1504-46A8-A1D6-3765F0145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384917"/>
            <a:ext cx="8509103" cy="4927107"/>
          </a:xfrm>
        </p:spPr>
        <p:txBody>
          <a:bodyPr>
            <a:noAutofit/>
          </a:bodyPr>
          <a:lstStyle/>
          <a:p>
            <a:r>
              <a:rPr lang="en-US" sz="2100" dirty="0"/>
              <a:t>Equipment must be cleanable and well maintained</a:t>
            </a:r>
          </a:p>
          <a:p>
            <a:r>
              <a:rPr lang="en-US" sz="2100" dirty="0"/>
              <a:t>Avoid adulteration with lubricants, metal fragments, contaminated water, etc.</a:t>
            </a:r>
          </a:p>
          <a:p>
            <a:r>
              <a:rPr lang="en-US" sz="2100" dirty="0"/>
              <a:t>Installation must facilitate cleaning and maintenance </a:t>
            </a:r>
          </a:p>
          <a:p>
            <a:r>
              <a:rPr lang="en-US" sz="2100" dirty="0"/>
              <a:t>Food-contact surfaces must be corrosion-resistant, made of non-toxic materials and able to withstand normal operations (sanitation included)</a:t>
            </a:r>
          </a:p>
          <a:p>
            <a:r>
              <a:rPr lang="en-US" sz="2100" dirty="0"/>
              <a:t>Seams must be smoothly bonded and maintained to avoid accumulation of crud</a:t>
            </a:r>
          </a:p>
          <a:p>
            <a:r>
              <a:rPr lang="en-US" sz="2100" dirty="0"/>
              <a:t>Freezers and coolers must have temperature-indicating devices</a:t>
            </a:r>
          </a:p>
          <a:p>
            <a:r>
              <a:rPr lang="en-US" sz="2100" dirty="0"/>
              <a:t>Instruments used for measurements such as temperature, pH, alcohol content , water activity, etc. must be accurate and precise (calibrated)</a:t>
            </a:r>
          </a:p>
          <a:p>
            <a:r>
              <a:rPr lang="en-US" sz="2100" dirty="0"/>
              <a:t>Compressed air used in food-contact areas must be treated to avoid contamination</a:t>
            </a:r>
          </a:p>
        </p:txBody>
      </p:sp>
    </p:spTree>
    <p:extLst>
      <p:ext uri="{BB962C8B-B14F-4D97-AF65-F5344CB8AC3E}">
        <p14:creationId xmlns:p14="http://schemas.microsoft.com/office/powerpoint/2010/main" val="1385520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4B2E1E-EC5A-45EB-8E52-BE0E0C983D76}"/>
              </a:ext>
            </a:extLst>
          </p:cNvPr>
          <p:cNvPicPr/>
          <p:nvPr/>
        </p:nvPicPr>
        <p:blipFill rotWithShape="1">
          <a:blip r:embed="rId3"/>
          <a:srcRect l="588" t="1116" r="793" b="1585"/>
          <a:stretch/>
        </p:blipFill>
        <p:spPr bwMode="auto">
          <a:xfrm>
            <a:off x="1038688" y="1269507"/>
            <a:ext cx="7173155" cy="41369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239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49" y="710214"/>
            <a:ext cx="8237923" cy="1086497"/>
          </a:xfrm>
        </p:spPr>
        <p:txBody>
          <a:bodyPr>
            <a:normAutofit fontScale="90000"/>
          </a:bodyPr>
          <a:lstStyle/>
          <a:p>
            <a:br>
              <a:rPr lang="en-US" sz="4000" b="1" dirty="0"/>
            </a:br>
            <a:r>
              <a:rPr lang="en-US" sz="4000" b="1" dirty="0"/>
              <a:t>What Are Good Manufacturing Practices?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908699"/>
            <a:ext cx="8509103" cy="414587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Current Good Manufacturing Practices (</a:t>
            </a:r>
            <a:r>
              <a:rPr lang="en-US" sz="2400" dirty="0" err="1"/>
              <a:t>cGMPs</a:t>
            </a:r>
            <a:r>
              <a:rPr lang="en-US" sz="2400" dirty="0"/>
              <a:t>) are defined in </a:t>
            </a:r>
            <a:r>
              <a:rPr lang="en-US" sz="2400" dirty="0">
                <a:hlinkClick r:id="rId3"/>
              </a:rPr>
              <a:t>21 CFR 117</a:t>
            </a:r>
            <a:r>
              <a:rPr lang="en-US" sz="2400" dirty="0"/>
              <a:t> Subpart B. This is an update from the previous definition, which was found in 21 CFR 110 and has been phased out.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Anyone who manufactures, process, packs or holds food (or beverage) is required to comply with CGMPs.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C03FB-3B6A-4E9D-9065-F943C6576699}"/>
              </a:ext>
            </a:extLst>
          </p:cNvPr>
          <p:cNvPicPr/>
          <p:nvPr/>
        </p:nvPicPr>
        <p:blipFill rotWithShape="1">
          <a:blip r:embed="rId4"/>
          <a:srcRect r="3702" b="1922"/>
          <a:stretch/>
        </p:blipFill>
        <p:spPr bwMode="auto">
          <a:xfrm>
            <a:off x="3870642" y="4662342"/>
            <a:ext cx="1571370" cy="11436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4640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09171-2BE6-430A-B558-714C6B61582C}"/>
              </a:ext>
            </a:extLst>
          </p:cNvPr>
          <p:cNvPicPr/>
          <p:nvPr/>
        </p:nvPicPr>
        <p:blipFill rotWithShape="1">
          <a:blip r:embed="rId3"/>
          <a:srcRect l="981" t="2060" r="810" b="2974"/>
          <a:stretch/>
        </p:blipFill>
        <p:spPr bwMode="auto">
          <a:xfrm>
            <a:off x="905522" y="1433742"/>
            <a:ext cx="7386222" cy="39905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8880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EB74C-7169-4A9E-BCAD-05F7DD39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03" y="692458"/>
            <a:ext cx="7448365" cy="843379"/>
          </a:xfrm>
        </p:spPr>
        <p:txBody>
          <a:bodyPr>
            <a:normAutofit/>
          </a:bodyPr>
          <a:lstStyle/>
          <a:p>
            <a:r>
              <a:rPr lang="en-US" sz="4000" b="1" dirty="0"/>
              <a:t>Processes And Controls (General)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8A935-7298-41F0-9280-1F04C7554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695635"/>
            <a:ext cx="8509103" cy="4469907"/>
          </a:xfrm>
        </p:spPr>
        <p:txBody>
          <a:bodyPr/>
          <a:lstStyle/>
          <a:p>
            <a:r>
              <a:rPr lang="en-US" sz="2200" dirty="0"/>
              <a:t>All operations must be conducted in accordance with sanitary principles </a:t>
            </a:r>
          </a:p>
          <a:p>
            <a:r>
              <a:rPr lang="en-US" sz="2200" dirty="0"/>
              <a:t>Quality control must be in place for both products and packaging </a:t>
            </a:r>
          </a:p>
          <a:p>
            <a:r>
              <a:rPr lang="en-US" sz="2200" dirty="0"/>
              <a:t>Responsibility for sanitation must be assigned to one or more competent individuals </a:t>
            </a:r>
          </a:p>
          <a:p>
            <a:r>
              <a:rPr lang="en-US" sz="2200" dirty="0"/>
              <a:t>Adequate precautions must be taken against cross-contamination</a:t>
            </a:r>
          </a:p>
          <a:p>
            <a:r>
              <a:rPr lang="en-US" sz="2200" dirty="0"/>
              <a:t>Chemical, microbial or foreign material testing must be employed where necessary</a:t>
            </a:r>
          </a:p>
          <a:p>
            <a:r>
              <a:rPr lang="en-US" sz="2200" dirty="0"/>
              <a:t>Any food that is contaminated to the extent that it has become adulterated must be rejected, treated or processed to eliminate the contamination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688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4135B-28A0-4533-9673-D5203FB41DE4}"/>
              </a:ext>
            </a:extLst>
          </p:cNvPr>
          <p:cNvPicPr/>
          <p:nvPr/>
        </p:nvPicPr>
        <p:blipFill rotWithShape="1">
          <a:blip r:embed="rId3"/>
          <a:srcRect l="1078" t="1466" r="807" b="1906"/>
          <a:stretch/>
        </p:blipFill>
        <p:spPr bwMode="auto">
          <a:xfrm>
            <a:off x="1038688" y="1358283"/>
            <a:ext cx="7066624" cy="40482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64408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8788-2788-4F0D-86C8-E992B760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8" y="439444"/>
            <a:ext cx="7208669" cy="1300579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Processes And Controls </a:t>
            </a:r>
            <a:br>
              <a:rPr lang="en-US" sz="4000" b="1" dirty="0"/>
            </a:br>
            <a:r>
              <a:rPr lang="en-US" sz="4000" b="1" dirty="0"/>
              <a:t>(Raw Materials And Ingredients)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B9443-CAB0-4C53-874A-48DDF8109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2015232"/>
            <a:ext cx="8509103" cy="4403324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Raw materials and ingredients must be inspected and segregated as necessary until they are determined to be clean and acceptable for use</a:t>
            </a:r>
          </a:p>
          <a:p>
            <a:r>
              <a:rPr lang="en-US" sz="2000" dirty="0"/>
              <a:t>Water must be of adequate sanitary quality*</a:t>
            </a:r>
          </a:p>
          <a:p>
            <a:r>
              <a:rPr lang="en-US" sz="2000" dirty="0"/>
              <a:t>Re-use of water is acceptable as long as it does not increase the contamination level of the food</a:t>
            </a:r>
          </a:p>
          <a:p>
            <a:r>
              <a:rPr lang="en-US" sz="2000" dirty="0"/>
              <a:t>Raw materials must either not contain unsafe levels of undesirable microorganisms or be treated</a:t>
            </a:r>
          </a:p>
          <a:p>
            <a:r>
              <a:rPr lang="en-US" sz="2000" dirty="0"/>
              <a:t>Raw materials susceptible to contamination with natural toxins, extraneous material, pests, or undesirable microorganisms must comply with FDA regulations*</a:t>
            </a:r>
          </a:p>
          <a:p>
            <a:r>
              <a:rPr lang="en-US" sz="2000" dirty="0"/>
              <a:t>Raw materials must be held properly to prevent adulteration</a:t>
            </a:r>
          </a:p>
          <a:p>
            <a:r>
              <a:rPr lang="en-US" sz="2000" dirty="0"/>
              <a:t>Frozen materials must be kept frozen</a:t>
            </a:r>
          </a:p>
          <a:p>
            <a:r>
              <a:rPr lang="en-US" sz="2000" dirty="0"/>
              <a:t>Bulk receipts must be stored in a manner that protects against contamination</a:t>
            </a:r>
          </a:p>
          <a:p>
            <a:r>
              <a:rPr lang="en-US" sz="2000" dirty="0"/>
              <a:t>Allergens must be segregated and properly handled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30038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6FFCC1-AE02-4263-A034-79FA77DF7851}"/>
              </a:ext>
            </a:extLst>
          </p:cNvPr>
          <p:cNvPicPr/>
          <p:nvPr/>
        </p:nvPicPr>
        <p:blipFill rotWithShape="1">
          <a:blip r:embed="rId3"/>
          <a:srcRect l="882" t="1637" r="788" b="1847"/>
          <a:stretch/>
        </p:blipFill>
        <p:spPr bwMode="auto">
          <a:xfrm>
            <a:off x="1038689" y="1420427"/>
            <a:ext cx="7066624" cy="3986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6935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B262A-5AD2-4E02-A013-97FDB8E67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746" y="562182"/>
            <a:ext cx="7128770" cy="1293251"/>
          </a:xfrm>
        </p:spPr>
        <p:txBody>
          <a:bodyPr>
            <a:noAutofit/>
          </a:bodyPr>
          <a:lstStyle/>
          <a:p>
            <a:r>
              <a:rPr lang="en-US" sz="3600" b="1" dirty="0"/>
              <a:t>Processes And Controls</a:t>
            </a:r>
            <a:br>
              <a:rPr lang="en-US" sz="3600" b="1" dirty="0"/>
            </a:br>
            <a:r>
              <a:rPr lang="en-US" sz="3600" b="1" dirty="0"/>
              <a:t>(Manufacturing Operations)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730F3-D101-4005-A52E-F9BD40A30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988598"/>
            <a:ext cx="8509103" cy="4307220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Equipment and utensils must be maintained so they can be properly cleaned, and taken apart for thorough cleaning where necessary</a:t>
            </a:r>
          </a:p>
          <a:p>
            <a:r>
              <a:rPr lang="en-US" sz="2000" dirty="0"/>
              <a:t>All manufacturing, processing, packing and holding must be under conditions that prevent decomposition, adulteration, allergen cross-contact, and contamination</a:t>
            </a:r>
          </a:p>
          <a:p>
            <a:r>
              <a:rPr lang="en-US" sz="2000" dirty="0"/>
              <a:t>Food that can support fast growth of organisms must be kept cold/hot</a:t>
            </a:r>
          </a:p>
          <a:p>
            <a:r>
              <a:rPr lang="en-US" sz="2000" dirty="0"/>
              <a:t>Measures used to control microbial growth must be appropriate and adequate</a:t>
            </a:r>
          </a:p>
          <a:p>
            <a:r>
              <a:rPr lang="en-US" sz="2000" dirty="0"/>
              <a:t>Work-in-process (WIP) and re-work must be properly handled (watch allergens*)</a:t>
            </a:r>
          </a:p>
          <a:p>
            <a:r>
              <a:rPr lang="en-US" sz="2000" dirty="0"/>
              <a:t>Finished product must be protected from contamination from raw materials, other ingredients, or refuse</a:t>
            </a:r>
          </a:p>
          <a:p>
            <a:r>
              <a:rPr lang="en-US" sz="2000" dirty="0"/>
              <a:t>Unprotected raw materials and ingredients cannot be handled simultaneously with anything that might contaminate them (protect food on conveyors)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2632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E4FAE-BAFF-4BF7-9CF8-7551B51016B9}"/>
              </a:ext>
            </a:extLst>
          </p:cNvPr>
          <p:cNvPicPr/>
          <p:nvPr/>
        </p:nvPicPr>
        <p:blipFill rotWithShape="1">
          <a:blip r:embed="rId3"/>
          <a:srcRect l="-196" t="1111" b="1665"/>
          <a:stretch/>
        </p:blipFill>
        <p:spPr bwMode="auto">
          <a:xfrm>
            <a:off x="941033" y="1367161"/>
            <a:ext cx="7253056" cy="4154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6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D7B22-DC81-4D78-819C-C97F51793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113" y="665825"/>
            <a:ext cx="7332955" cy="1136342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Processes And Controls</a:t>
            </a:r>
            <a:br>
              <a:rPr lang="en-US" sz="4000" b="1" dirty="0"/>
            </a:br>
            <a:r>
              <a:rPr lang="en-US" sz="4000" b="1" dirty="0"/>
              <a:t>(Manufacturing Operations)</a:t>
            </a:r>
            <a:r>
              <a:rPr lang="en-US" sz="3600" b="1" dirty="0"/>
              <a:t>cont.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9D605-629C-4EDE-A94F-19738157B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961965"/>
            <a:ext cx="8509103" cy="4492101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Equipment, containers and utensils used for raw materials/ingredients must be constructed, handled and maintained in a way that protects against contamination</a:t>
            </a:r>
          </a:p>
          <a:p>
            <a:r>
              <a:rPr lang="en-US" sz="2200" dirty="0"/>
              <a:t>Adequate precautions must be taken against the inclusion of foreign material</a:t>
            </a:r>
          </a:p>
          <a:p>
            <a:r>
              <a:rPr lang="en-US" sz="2200" dirty="0"/>
              <a:t>Steps such as washing, peeling, cutting, etc. must be performed in a way that protects against contaminants, including anything that might drip, drain, or be drawn in</a:t>
            </a:r>
          </a:p>
          <a:p>
            <a:r>
              <a:rPr lang="en-US" sz="2200" dirty="0"/>
              <a:t>If ice is used, it must be made from clean water according to GMPs</a:t>
            </a:r>
          </a:p>
          <a:p>
            <a:r>
              <a:rPr lang="en-US" sz="2200" dirty="0"/>
              <a:t>If the food does become adulterated, it:</a:t>
            </a:r>
          </a:p>
          <a:p>
            <a:pPr marL="0" indent="0">
              <a:buNone/>
            </a:pPr>
            <a:r>
              <a:rPr lang="en-US" sz="2000" dirty="0"/>
              <a:t>		</a:t>
            </a:r>
            <a:r>
              <a:rPr lang="en-US" sz="1900" dirty="0"/>
              <a:t>*Must be disposed of properly so it does not contaminate other food</a:t>
            </a:r>
          </a:p>
          <a:p>
            <a:pPr marL="0" indent="0">
              <a:buNone/>
            </a:pPr>
            <a:r>
              <a:rPr lang="en-US" sz="1900" dirty="0"/>
              <a:t>                   that:</a:t>
            </a:r>
          </a:p>
          <a:p>
            <a:pPr marL="0" indent="0">
              <a:buNone/>
            </a:pPr>
            <a:r>
              <a:rPr lang="en-US" sz="1900" dirty="0"/>
              <a:t>		*If it can be reconditioned, then the reconditioning must be done in a way </a:t>
            </a:r>
          </a:p>
          <a:p>
            <a:pPr marL="0" indent="0">
              <a:buNone/>
            </a:pPr>
            <a:r>
              <a:rPr lang="en-US" sz="2000" dirty="0"/>
              <a:t>		</a:t>
            </a:r>
            <a:r>
              <a:rPr lang="en-US" sz="1700" dirty="0"/>
              <a:t>*Has been proven effective</a:t>
            </a:r>
          </a:p>
          <a:p>
            <a:pPr marL="0" indent="0">
              <a:buNone/>
            </a:pPr>
            <a:r>
              <a:rPr lang="en-US" sz="1700" dirty="0"/>
              <a:t>		*Can be reexamined and proven to no longer be adulterated before being incorporated </a:t>
            </a:r>
          </a:p>
          <a:p>
            <a:pPr marL="0" indent="0">
              <a:buNone/>
            </a:pPr>
            <a:r>
              <a:rPr lang="en-US" sz="1700" dirty="0"/>
              <a:t>                      into other food </a:t>
            </a:r>
            <a:r>
              <a:rPr lang="en-US" sz="1900" dirty="0"/>
              <a:t>	</a:t>
            </a:r>
            <a:r>
              <a:rPr lang="en-US" sz="2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96066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FCAD32-C06D-4146-B303-76934E38316E}"/>
              </a:ext>
            </a:extLst>
          </p:cNvPr>
          <p:cNvPicPr/>
          <p:nvPr/>
        </p:nvPicPr>
        <p:blipFill rotWithShape="1">
          <a:blip r:embed="rId3"/>
          <a:srcRect l="-1" t="1633" r="692" b="1435"/>
          <a:stretch/>
        </p:blipFill>
        <p:spPr bwMode="auto">
          <a:xfrm>
            <a:off x="932155" y="1200703"/>
            <a:ext cx="7279689" cy="4208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5088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23545-AB03-48C4-B648-9EE38B308D6C}"/>
              </a:ext>
            </a:extLst>
          </p:cNvPr>
          <p:cNvPicPr/>
          <p:nvPr/>
        </p:nvPicPr>
        <p:blipFill rotWithShape="1">
          <a:blip r:embed="rId3"/>
          <a:srcRect l="1078" t="1685" r="2196" b="2589"/>
          <a:stretch/>
        </p:blipFill>
        <p:spPr bwMode="auto">
          <a:xfrm>
            <a:off x="1242872" y="1222897"/>
            <a:ext cx="7004484" cy="4074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9075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EFE21-D092-4E89-AB0A-BC5BC94E4655}"/>
              </a:ext>
            </a:extLst>
          </p:cNvPr>
          <p:cNvPicPr/>
          <p:nvPr/>
        </p:nvPicPr>
        <p:blipFill rotWithShape="1">
          <a:blip r:embed="rId3"/>
          <a:srcRect l="-295" t="3365" r="624" b="1277"/>
          <a:stretch/>
        </p:blipFill>
        <p:spPr bwMode="auto">
          <a:xfrm>
            <a:off x="949910" y="1296140"/>
            <a:ext cx="7244179" cy="38351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4727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4C0DC-D01D-42B2-9C28-C2DF0C37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18" y="562182"/>
            <a:ext cx="7570527" cy="1000289"/>
          </a:xfrm>
        </p:spPr>
        <p:txBody>
          <a:bodyPr>
            <a:normAutofit/>
          </a:bodyPr>
          <a:lstStyle/>
          <a:p>
            <a:r>
              <a:rPr lang="en-US" sz="3600" b="1" dirty="0"/>
              <a:t>Warehouse And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58085-91B7-4C82-9BD7-A01AA4870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642369"/>
            <a:ext cx="8509103" cy="4653449"/>
          </a:xfrm>
        </p:spPr>
        <p:txBody>
          <a:bodyPr>
            <a:normAutofit/>
          </a:bodyPr>
          <a:lstStyle/>
          <a:p>
            <a:r>
              <a:rPr lang="en-US" sz="2800" dirty="0"/>
              <a:t>Storage and transportation of food must be under conditions that will protect against contamination, as well as against deterioration of the product and container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4E742-6F4E-4085-A92F-071E256749E6}"/>
              </a:ext>
            </a:extLst>
          </p:cNvPr>
          <p:cNvPicPr/>
          <p:nvPr/>
        </p:nvPicPr>
        <p:blipFill rotWithShape="1">
          <a:blip r:embed="rId3"/>
          <a:srcRect l="28724" t="42688" r="24115" b="2364"/>
          <a:stretch/>
        </p:blipFill>
        <p:spPr bwMode="auto">
          <a:xfrm>
            <a:off x="2685495" y="4012707"/>
            <a:ext cx="3773010" cy="23431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4015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31FD1-2C9E-4850-AB4D-F113C1DA5A26}"/>
              </a:ext>
            </a:extLst>
          </p:cNvPr>
          <p:cNvPicPr/>
          <p:nvPr/>
        </p:nvPicPr>
        <p:blipFill rotWithShape="1">
          <a:blip r:embed="rId3"/>
          <a:srcRect l="392" t="1106" r="695" b="1367"/>
          <a:stretch/>
        </p:blipFill>
        <p:spPr bwMode="auto">
          <a:xfrm>
            <a:off x="932154" y="1198485"/>
            <a:ext cx="7279689" cy="4077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9064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34D6C-1D4A-4E2C-BE8B-4FB46CF9E130}"/>
              </a:ext>
            </a:extLst>
          </p:cNvPr>
          <p:cNvPicPr/>
          <p:nvPr/>
        </p:nvPicPr>
        <p:blipFill rotWithShape="1">
          <a:blip r:embed="rId3"/>
          <a:srcRect l="980" t="3538" r="1390" b="2826"/>
          <a:stretch/>
        </p:blipFill>
        <p:spPr bwMode="auto">
          <a:xfrm>
            <a:off x="878889" y="1349407"/>
            <a:ext cx="7386222" cy="39239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2510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549F8-F080-42E8-8B2C-B7BE8E57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763480"/>
            <a:ext cx="8003404" cy="1411549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sz="4100" b="1" dirty="0"/>
              <a:t>Holding and distribution of Human food by-products for use as animal food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1BEAC-404F-4C22-8293-FA5C0ABBA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2175029"/>
            <a:ext cx="8509103" cy="4270159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Must be held under conditions that will protect against contamination</a:t>
            </a:r>
          </a:p>
          <a:p>
            <a:r>
              <a:rPr lang="en-US" sz="2200" dirty="0"/>
              <a:t>Containers and equipment must be designed, constructed of appropriate material, cleaned as necessary, and maintained to protect against contamination</a:t>
            </a:r>
          </a:p>
          <a:p>
            <a:r>
              <a:rPr lang="en-US" sz="2200" dirty="0"/>
              <a:t>Must be held in a way to protect against contamination from sources such as trash</a:t>
            </a:r>
          </a:p>
          <a:p>
            <a:r>
              <a:rPr lang="en-US" sz="2200" dirty="0"/>
              <a:t>During holding, must be accurately identified</a:t>
            </a:r>
          </a:p>
          <a:p>
            <a:r>
              <a:rPr lang="en-US" sz="2200" dirty="0"/>
              <a:t>Labeling that identifies the by-product by the common or usual name must be affixed when distributed</a:t>
            </a:r>
          </a:p>
          <a:p>
            <a:r>
              <a:rPr lang="en-US" sz="2200" dirty="0"/>
              <a:t>Shipping containers and bulk vehicles must be examined prior to use</a:t>
            </a:r>
          </a:p>
          <a:p>
            <a:r>
              <a:rPr lang="en-US" sz="2200" dirty="0"/>
              <a:t>Refer to 21 CFR 507 for more information about animal food requirements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5430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D73A2F-7994-4AEE-95FF-9D35884A0FE6}"/>
              </a:ext>
            </a:extLst>
          </p:cNvPr>
          <p:cNvPicPr/>
          <p:nvPr/>
        </p:nvPicPr>
        <p:blipFill rotWithShape="1">
          <a:blip r:embed="rId3"/>
          <a:srcRect l="1765" t="2765" r="1803" b="4539"/>
          <a:stretch/>
        </p:blipFill>
        <p:spPr bwMode="auto">
          <a:xfrm>
            <a:off x="754601" y="1287262"/>
            <a:ext cx="7510510" cy="3986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5780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056" y="470516"/>
            <a:ext cx="4136994" cy="849175"/>
          </a:xfrm>
        </p:spPr>
        <p:txBody>
          <a:bodyPr>
            <a:noAutofit/>
          </a:bodyPr>
          <a:lstStyle/>
          <a:p>
            <a:r>
              <a:rPr lang="en-US" sz="3600" dirty="0"/>
              <a:t>Cross Contamination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37DC85-F2F7-4925-ACE5-5CB61A970D1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4605" t="1237" r="41200" b="31838"/>
          <a:stretch/>
        </p:blipFill>
        <p:spPr bwMode="auto">
          <a:xfrm>
            <a:off x="3575050" y="1838277"/>
            <a:ext cx="5111750" cy="3503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4C54A5-CF89-4D88-86F7-2600E53ED83D}"/>
              </a:ext>
            </a:extLst>
          </p:cNvPr>
          <p:cNvPicPr/>
          <p:nvPr/>
        </p:nvPicPr>
        <p:blipFill rotWithShape="1">
          <a:blip r:embed="rId3"/>
          <a:srcRect l="62663" t="4768" r="2809" b="7454"/>
          <a:stretch/>
        </p:blipFill>
        <p:spPr bwMode="auto">
          <a:xfrm>
            <a:off x="457200" y="1435100"/>
            <a:ext cx="3117850" cy="48064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764583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5F9BB8-CEA2-424A-86F4-08C2AF4AB54A}"/>
              </a:ext>
            </a:extLst>
          </p:cNvPr>
          <p:cNvPicPr/>
          <p:nvPr/>
        </p:nvPicPr>
        <p:blipFill rotWithShape="1">
          <a:blip r:embed="rId3"/>
          <a:srcRect l="883" t="2442" r="2367" b="2789"/>
          <a:stretch/>
        </p:blipFill>
        <p:spPr bwMode="auto">
          <a:xfrm>
            <a:off x="816745" y="1442542"/>
            <a:ext cx="7510510" cy="39729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8579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B5711-8F4C-446F-BC5C-27B0BE5E7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023679"/>
            <a:ext cx="3324872" cy="926020"/>
          </a:xfrm>
        </p:spPr>
        <p:txBody>
          <a:bodyPr>
            <a:normAutofit/>
          </a:bodyPr>
          <a:lstStyle/>
          <a:p>
            <a:r>
              <a:rPr lang="en-US" b="1" dirty="0"/>
              <a:t>Be Proactive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01D37-3A6A-4043-B1D2-0BF5F3A88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2157273"/>
            <a:ext cx="8509103" cy="413854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200" dirty="0"/>
              <a:t>Understand your facility's needs.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Look for conducive conditions.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Reduce attractants.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Pay attention to the exterior.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Implement non-chemical exclusion techniques.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Maintain a sanitary environment.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Implement an employee hygiene program.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Train and educate.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Maintain records and perform trend analysis.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Conduct regular Prerequisite Program (PRP) assessments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757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872C7F-234A-4465-97E9-9F2C1681E1CE}"/>
              </a:ext>
            </a:extLst>
          </p:cNvPr>
          <p:cNvPicPr/>
          <p:nvPr/>
        </p:nvPicPr>
        <p:blipFill rotWithShape="1">
          <a:blip r:embed="rId3"/>
          <a:srcRect l="1765" t="2078" r="1104" b="1944"/>
          <a:stretch/>
        </p:blipFill>
        <p:spPr bwMode="auto">
          <a:xfrm>
            <a:off x="816745" y="1290462"/>
            <a:ext cx="7510510" cy="4172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61643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3616" y="470516"/>
            <a:ext cx="3293614" cy="729789"/>
          </a:xfrm>
        </p:spPr>
        <p:txBody>
          <a:bodyPr>
            <a:noAutofit/>
          </a:bodyPr>
          <a:lstStyle/>
          <a:p>
            <a:r>
              <a:rPr lang="en-US" sz="3600" dirty="0"/>
              <a:t>Allergen Control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37DC85-F2F7-4925-ACE5-5CB61A970D1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4605" t="1237" r="41200" b="31838"/>
          <a:stretch/>
        </p:blipFill>
        <p:spPr bwMode="auto">
          <a:xfrm>
            <a:off x="3575050" y="1909298"/>
            <a:ext cx="5111750" cy="3503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FE4579-A307-4DA0-AE52-4E1A493F1A9F}"/>
              </a:ext>
            </a:extLst>
          </p:cNvPr>
          <p:cNvPicPr/>
          <p:nvPr/>
        </p:nvPicPr>
        <p:blipFill rotWithShape="1">
          <a:blip r:embed="rId4"/>
          <a:srcRect r="55504"/>
          <a:stretch/>
        </p:blipFill>
        <p:spPr bwMode="auto">
          <a:xfrm>
            <a:off x="381740" y="1319691"/>
            <a:ext cx="3193310" cy="49218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3F4F8-2901-405D-A61C-E94A9C8F1F97}"/>
              </a:ext>
            </a:extLst>
          </p:cNvPr>
          <p:cNvPicPr/>
          <p:nvPr/>
        </p:nvPicPr>
        <p:blipFill rotWithShape="1">
          <a:blip r:embed="rId4"/>
          <a:srcRect l="48988" t="2201" r="947" b="2125"/>
          <a:stretch/>
        </p:blipFill>
        <p:spPr bwMode="auto">
          <a:xfrm>
            <a:off x="3888419" y="2028684"/>
            <a:ext cx="4483224" cy="3503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7359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8F46-9A07-419F-AEC9-4EA471A6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36" y="470517"/>
            <a:ext cx="7537143" cy="816745"/>
          </a:xfrm>
        </p:spPr>
        <p:txBody>
          <a:bodyPr>
            <a:normAutofit/>
          </a:bodyPr>
          <a:lstStyle/>
          <a:p>
            <a:r>
              <a:rPr lang="en-US" sz="3600" b="1" dirty="0"/>
              <a:t>Cleanliness And Disease Control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FB5F0-A6AC-4548-A17A-350BB1587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500326"/>
            <a:ext cx="8509103" cy="4656337"/>
          </a:xfrm>
        </p:spPr>
        <p:txBody>
          <a:bodyPr>
            <a:normAutofit/>
          </a:bodyPr>
          <a:lstStyle/>
          <a:p>
            <a:r>
              <a:rPr lang="en-US" sz="2400" dirty="0"/>
              <a:t>Don’t work sick</a:t>
            </a:r>
          </a:p>
          <a:p>
            <a:r>
              <a:rPr lang="en-US" sz="2400" dirty="0"/>
              <a:t>Wear clean clothes</a:t>
            </a:r>
          </a:p>
          <a:p>
            <a:r>
              <a:rPr lang="en-US" sz="2400" dirty="0"/>
              <a:t>Shower daily, trim your nails when needed</a:t>
            </a:r>
          </a:p>
          <a:p>
            <a:r>
              <a:rPr lang="en-US" sz="2400" dirty="0"/>
              <a:t>Wash your hands before stating work, after eating, smoking or using the bathroom</a:t>
            </a:r>
          </a:p>
          <a:p>
            <a:r>
              <a:rPr lang="en-US" sz="2400" dirty="0"/>
              <a:t>No exposed jewelry except a plain possibly a wedding band</a:t>
            </a:r>
          </a:p>
          <a:p>
            <a:r>
              <a:rPr lang="en-US" sz="2400" dirty="0"/>
              <a:t>Gloves must be intact and changed when necessary</a:t>
            </a:r>
          </a:p>
          <a:p>
            <a:r>
              <a:rPr lang="en-US" sz="2400" dirty="0"/>
              <a:t>Wear hair nets and beard nets</a:t>
            </a:r>
          </a:p>
          <a:p>
            <a:r>
              <a:rPr lang="en-US" sz="2400" dirty="0"/>
              <a:t>Keep personal items out of production areas</a:t>
            </a:r>
          </a:p>
          <a:p>
            <a:r>
              <a:rPr lang="en-US" sz="2400" dirty="0"/>
              <a:t>Don’t eat in production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27836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519" y="1233996"/>
            <a:ext cx="2400664" cy="295182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Allergens in </a:t>
            </a:r>
            <a:r>
              <a:rPr lang="en-US" sz="2400" dirty="0" err="1"/>
              <a:t>cGMPs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09519" y="1529178"/>
            <a:ext cx="5077280" cy="4987031"/>
          </a:xfrm>
        </p:spPr>
        <p:txBody>
          <a:bodyPr>
            <a:normAutofit/>
          </a:bodyPr>
          <a:lstStyle/>
          <a:p>
            <a:r>
              <a:rPr lang="en-US" sz="1600" dirty="0"/>
              <a:t>The word “Allergen” appears 153 times in the current Good Manufacturing Practice, Hazard Analysis and Risk-based Preventive Controls for Human Food regulation. (Agency really means it*)</a:t>
            </a:r>
          </a:p>
          <a:p>
            <a:r>
              <a:rPr lang="en-US" sz="1600" dirty="0"/>
              <a:t>New term-cross-contact</a:t>
            </a:r>
          </a:p>
          <a:p>
            <a:r>
              <a:rPr lang="en-US" sz="1600" dirty="0"/>
              <a:t>Allergens must be segregated, both from each other and from non-allergenic foods.</a:t>
            </a:r>
          </a:p>
          <a:p>
            <a:r>
              <a:rPr lang="en-US" sz="1600" dirty="0"/>
              <a:t>There must be adequate GMPs to ensure there is no cross-contact during storage or processing.</a:t>
            </a:r>
          </a:p>
          <a:p>
            <a:r>
              <a:rPr lang="en-US" sz="1600" dirty="0"/>
              <a:t>Employee training on allergens is required and must be documented.</a:t>
            </a:r>
          </a:p>
          <a:p>
            <a:r>
              <a:rPr lang="en-US" sz="1600" dirty="0"/>
              <a:t>Visually clean is the minimum requirement under the law. This is defined as no residue, film, or sheen.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408C8D-E208-4B40-A5DF-A3C3E57C0637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3"/>
          <a:srcRect l="646" t="1530" r="66933" b="2291"/>
          <a:stretch/>
        </p:blipFill>
        <p:spPr bwMode="auto">
          <a:xfrm>
            <a:off x="457200" y="1529177"/>
            <a:ext cx="3129385" cy="4525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5716BB-5B50-4A15-BF4C-9BBA9071B891}"/>
              </a:ext>
            </a:extLst>
          </p:cNvPr>
          <p:cNvPicPr/>
          <p:nvPr/>
        </p:nvPicPr>
        <p:blipFill rotWithShape="1">
          <a:blip r:embed="rId3"/>
          <a:srcRect l="55169" t="69472" r="15810" b="1996"/>
          <a:stretch/>
        </p:blipFill>
        <p:spPr bwMode="auto">
          <a:xfrm>
            <a:off x="4572000" y="5186440"/>
            <a:ext cx="2965142" cy="13297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545951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057CE-74BF-485D-8DC9-08704BCEC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200" y="1233996"/>
            <a:ext cx="3075373" cy="366204"/>
          </a:xfrm>
        </p:spPr>
        <p:txBody>
          <a:bodyPr>
            <a:normAutofit/>
          </a:bodyPr>
          <a:lstStyle/>
          <a:p>
            <a:r>
              <a:rPr lang="en-US" sz="1800" dirty="0"/>
              <a:t>Industry best practices include: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A2221D-CF8D-4B5A-B3EF-F265F5DB5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77880"/>
            <a:ext cx="4038600" cy="4448283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18-inch perimeter between stored items and walls to allow for cleaning and pest control</a:t>
            </a:r>
          </a:p>
          <a:p>
            <a:r>
              <a:rPr lang="en-US" sz="1600" dirty="0"/>
              <a:t>Clearly defined lines on floor to delineate storage areas and footpaths</a:t>
            </a:r>
          </a:p>
          <a:p>
            <a:r>
              <a:rPr lang="en-US" sz="1600" dirty="0"/>
              <a:t>Ensure adequate air flow, temperatures and humidity control.</a:t>
            </a:r>
          </a:p>
          <a:p>
            <a:r>
              <a:rPr lang="en-US" sz="1600" dirty="0"/>
              <a:t>Provide a separate area for non-conforming materials.</a:t>
            </a:r>
          </a:p>
          <a:p>
            <a:r>
              <a:rPr lang="en-US" sz="1600" dirty="0"/>
              <a:t>Practice stock rotation</a:t>
            </a:r>
          </a:p>
          <a:p>
            <a:r>
              <a:rPr lang="en-US" sz="1600" dirty="0"/>
              <a:t>Store waste materials and chemicals separately from food.</a:t>
            </a:r>
          </a:p>
          <a:p>
            <a:r>
              <a:rPr lang="en-US" sz="1600" dirty="0"/>
              <a:t>Avoid the use of fork lifts that create exhaust.</a:t>
            </a:r>
          </a:p>
          <a:p>
            <a:r>
              <a:rPr lang="en-US" sz="1600" dirty="0"/>
              <a:t>Be aware of contamination that can be tracked in on forklift wheels.</a:t>
            </a:r>
          </a:p>
          <a:p>
            <a:r>
              <a:rPr lang="en-US" sz="1600" dirty="0"/>
              <a:t>Dedicate bulk containers whenever possible.</a:t>
            </a:r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5B5837-AC3E-4222-B28C-947C1A8954E3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3"/>
          <a:srcRect l="1568" r="60118"/>
          <a:stretch/>
        </p:blipFill>
        <p:spPr bwMode="auto">
          <a:xfrm>
            <a:off x="457200" y="1600200"/>
            <a:ext cx="4038600" cy="4422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91998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1C341-15F4-4A1F-A0D7-38011D0AC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043" y="719091"/>
            <a:ext cx="4353757" cy="35333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6000" b="1" dirty="0"/>
              <a:t>Questions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9DAFF1-78D2-473F-B14D-8CA9E995D1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65974" y="2257735"/>
            <a:ext cx="4536488" cy="353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134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78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EFE21-D092-4E89-AB0A-BC5BC94E4655}"/>
              </a:ext>
            </a:extLst>
          </p:cNvPr>
          <p:cNvPicPr/>
          <p:nvPr/>
        </p:nvPicPr>
        <p:blipFill rotWithShape="1">
          <a:blip r:embed="rId3"/>
          <a:srcRect l="-295" t="3365" r="624" b="1277"/>
          <a:stretch/>
        </p:blipFill>
        <p:spPr bwMode="auto">
          <a:xfrm>
            <a:off x="1455939" y="1855434"/>
            <a:ext cx="6143346" cy="31249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15CE26-8D3B-4E31-90CB-B0C43B33E7E0}"/>
              </a:ext>
            </a:extLst>
          </p:cNvPr>
          <p:cNvPicPr/>
          <p:nvPr/>
        </p:nvPicPr>
        <p:blipFill rotWithShape="1">
          <a:blip r:embed="rId4"/>
          <a:srcRect t="1103" b="1072"/>
          <a:stretch/>
        </p:blipFill>
        <p:spPr bwMode="auto">
          <a:xfrm>
            <a:off x="1211802" y="1855434"/>
            <a:ext cx="6720396" cy="33202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7959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AB9B25-35C7-4662-B459-4A2AE374C34B}"/>
              </a:ext>
            </a:extLst>
          </p:cNvPr>
          <p:cNvPicPr/>
          <p:nvPr/>
        </p:nvPicPr>
        <p:blipFill rotWithShape="1">
          <a:blip r:embed="rId3"/>
          <a:srcRect l="1090" t="3939" r="693" b="2044"/>
          <a:stretch/>
        </p:blipFill>
        <p:spPr bwMode="auto">
          <a:xfrm>
            <a:off x="1216241" y="1549090"/>
            <a:ext cx="6986725" cy="37598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8285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98A06-B291-4180-ADDB-5040B0D33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03" y="798990"/>
            <a:ext cx="7492753" cy="798991"/>
          </a:xfrm>
        </p:spPr>
        <p:txBody>
          <a:bodyPr>
            <a:normAutofit/>
          </a:bodyPr>
          <a:lstStyle/>
          <a:p>
            <a:r>
              <a:rPr lang="en-US" b="1" dirty="0"/>
              <a:t> </a:t>
            </a:r>
            <a:r>
              <a:rPr lang="en-US" sz="4000" b="1" dirty="0"/>
              <a:t>Grounds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19DED-8C86-42A6-B83D-EE120ADC4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829" y="1864311"/>
            <a:ext cx="8509103" cy="4065972"/>
          </a:xfrm>
        </p:spPr>
        <p:txBody>
          <a:bodyPr>
            <a:normAutofit/>
          </a:bodyPr>
          <a:lstStyle/>
          <a:p>
            <a:r>
              <a:rPr lang="en-US" sz="2800" dirty="0"/>
              <a:t>Eliminate pest harborage (remove litter and waste, cut tall grass and weeds)</a:t>
            </a:r>
          </a:p>
          <a:p>
            <a:r>
              <a:rPr lang="en-US" sz="2800" dirty="0"/>
              <a:t>Maintain roads, yards, and parking lots in good condition</a:t>
            </a:r>
          </a:p>
          <a:p>
            <a:r>
              <a:rPr lang="en-US" sz="2800" dirty="0"/>
              <a:t>No standing water</a:t>
            </a:r>
          </a:p>
          <a:p>
            <a:r>
              <a:rPr lang="en-US" sz="2800" dirty="0"/>
              <a:t>Adequate was treatment and disposal </a:t>
            </a:r>
          </a:p>
          <a:p>
            <a:r>
              <a:rPr lang="en-US" sz="2800" dirty="0"/>
              <a:t>Pay attention to neighbors</a:t>
            </a:r>
          </a:p>
        </p:txBody>
      </p:sp>
    </p:spTree>
    <p:extLst>
      <p:ext uri="{BB962C8B-B14F-4D97-AF65-F5344CB8AC3E}">
        <p14:creationId xmlns:p14="http://schemas.microsoft.com/office/powerpoint/2010/main" val="837084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1944052"/>
            <a:ext cx="5905500" cy="29698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055D8B-B9BA-483B-9113-8EEC52B5D372}"/>
              </a:ext>
            </a:extLst>
          </p:cNvPr>
          <p:cNvPicPr/>
          <p:nvPr/>
        </p:nvPicPr>
        <p:blipFill rotWithShape="1">
          <a:blip r:embed="rId3"/>
          <a:srcRect l="882" t="1995" r="798" b="1642"/>
          <a:stretch/>
        </p:blipFill>
        <p:spPr bwMode="auto">
          <a:xfrm>
            <a:off x="1242874" y="1557907"/>
            <a:ext cx="6720396" cy="3653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4200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66325-00B5-4428-8EFD-07506F379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730" y="608120"/>
            <a:ext cx="6889072" cy="901084"/>
          </a:xfrm>
        </p:spPr>
        <p:txBody>
          <a:bodyPr>
            <a:noAutofit/>
          </a:bodyPr>
          <a:lstStyle/>
          <a:p>
            <a:r>
              <a:rPr lang="en-US" sz="4000" b="1" dirty="0"/>
              <a:t>Plant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12CC1-DEF8-4893-A3ED-FFCFA6FA9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589103"/>
            <a:ext cx="8509103" cy="4660777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Provide enough space around equipment to allow maintenance and cleaning </a:t>
            </a:r>
          </a:p>
          <a:p>
            <a:r>
              <a:rPr lang="en-US" sz="2400" dirty="0"/>
              <a:t>Eliminate potential sources of cross-contamination by engineering</a:t>
            </a:r>
          </a:p>
          <a:p>
            <a:r>
              <a:rPr lang="en-US" sz="2400" dirty="0"/>
              <a:t>Protect outdoor bulk storage and loading operations: use protective coverings, control areas over and around vessels, check for pests, and skim fermentation vessels.</a:t>
            </a:r>
          </a:p>
          <a:p>
            <a:r>
              <a:rPr lang="en-US" sz="2400" dirty="0"/>
              <a:t>Floors, walls and ceilings must be cleanable and in good repair, </a:t>
            </a:r>
            <a:r>
              <a:rPr lang="en-US" sz="2400" b="1" u="sng" dirty="0"/>
              <a:t>no drips!</a:t>
            </a:r>
          </a:p>
          <a:p>
            <a:r>
              <a:rPr lang="en-US" sz="2400" dirty="0"/>
              <a:t>Provide adequate shatter- proof lighting and ventilation</a:t>
            </a:r>
          </a:p>
          <a:p>
            <a:r>
              <a:rPr lang="en-US" sz="2400" dirty="0"/>
              <a:t>Air flow must be managed to avoid cross-contamination</a:t>
            </a:r>
          </a:p>
          <a:p>
            <a:r>
              <a:rPr lang="en-US" sz="2400" dirty="0"/>
              <a:t>Adequate screening or other pest protection for doors, windows, and other openings to the outside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957579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2" id="{2FFBF996-2CE9-42B0-A404-4F5923ADED80}" vid="{C3046FCF-1ACA-461C-B9DF-3D0C5EA849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2283</TotalTime>
  <Words>1530</Words>
  <Application>Microsoft Office PowerPoint</Application>
  <PresentationFormat>On-screen Show (4:3)</PresentationFormat>
  <Paragraphs>216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Helvetica</vt:lpstr>
      <vt:lpstr>Theme2</vt:lpstr>
      <vt:lpstr>PowerPoint Presentation</vt:lpstr>
      <vt:lpstr> What Are Good Manufacturing Practices? </vt:lpstr>
      <vt:lpstr>PowerPoint Presentation</vt:lpstr>
      <vt:lpstr>Cleanliness And Disease Control</vt:lpstr>
      <vt:lpstr>PowerPoint Presentation</vt:lpstr>
      <vt:lpstr>PowerPoint Presentation</vt:lpstr>
      <vt:lpstr> Grounds</vt:lpstr>
      <vt:lpstr>PowerPoint Presentation</vt:lpstr>
      <vt:lpstr>Plant</vt:lpstr>
      <vt:lpstr>PowerPoint Presentation</vt:lpstr>
      <vt:lpstr>PowerPoint Presentation</vt:lpstr>
      <vt:lpstr>Sanitary Operations</vt:lpstr>
      <vt:lpstr>PowerPoint Presentation</vt:lpstr>
      <vt:lpstr>PowerPoint Presentation</vt:lpstr>
      <vt:lpstr>Sanitary Facilities And Controls</vt:lpstr>
      <vt:lpstr>PowerPoint Presentation</vt:lpstr>
      <vt:lpstr>PowerPoint Presentation</vt:lpstr>
      <vt:lpstr>Equipment And Utensils</vt:lpstr>
      <vt:lpstr>PowerPoint Presentation</vt:lpstr>
      <vt:lpstr>PowerPoint Presentation</vt:lpstr>
      <vt:lpstr>Processes And Controls (General)</vt:lpstr>
      <vt:lpstr>PowerPoint Presentation</vt:lpstr>
      <vt:lpstr>Processes And Controls  (Raw Materials And Ingredients)</vt:lpstr>
      <vt:lpstr>PowerPoint Presentation</vt:lpstr>
      <vt:lpstr>Processes And Controls (Manufacturing Operations)</vt:lpstr>
      <vt:lpstr>PowerPoint Presentation</vt:lpstr>
      <vt:lpstr>Processes And Controls (Manufacturing Operations)cont.</vt:lpstr>
      <vt:lpstr>PowerPoint Presentation</vt:lpstr>
      <vt:lpstr>PowerPoint Presentation</vt:lpstr>
      <vt:lpstr>Warehouse And Distribution</vt:lpstr>
      <vt:lpstr>PowerPoint Presentation</vt:lpstr>
      <vt:lpstr>PowerPoint Presentation</vt:lpstr>
      <vt:lpstr> Holding and distribution of Human food by-products for use as animal food </vt:lpstr>
      <vt:lpstr>PowerPoint Presentation</vt:lpstr>
      <vt:lpstr>Cross Contamination</vt:lpstr>
      <vt:lpstr>PowerPoint Presentation</vt:lpstr>
      <vt:lpstr>Be Proactive</vt:lpstr>
      <vt:lpstr>PowerPoint Presentation</vt:lpstr>
      <vt:lpstr>Allergen Control</vt:lpstr>
      <vt:lpstr>Allergens in cGMPs</vt:lpstr>
      <vt:lpstr>Industry best practices include:</vt:lpstr>
      <vt:lpstr>PowerPoint Presentation</vt:lpstr>
      <vt:lpstr>PowerPoint Presentation</vt:lpstr>
    </vt:vector>
  </TitlesOfParts>
  <Company>Sensis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Cory Grabow</dc:creator>
  <cp:lastModifiedBy>Montalvo, Beira</cp:lastModifiedBy>
  <cp:revision>59</cp:revision>
  <dcterms:created xsi:type="dcterms:W3CDTF">2015-10-02T20:33:31Z</dcterms:created>
  <dcterms:modified xsi:type="dcterms:W3CDTF">2021-03-09T23:22:14Z</dcterms:modified>
</cp:coreProperties>
</file>